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handoutMasterIdLst>
    <p:handoutMasterId r:id="rId54"/>
  </p:handoutMasterIdLst>
  <p:sldIdLst>
    <p:sldId id="326" r:id="rId2"/>
    <p:sldId id="329" r:id="rId3"/>
    <p:sldId id="337" r:id="rId4"/>
    <p:sldId id="339" r:id="rId5"/>
    <p:sldId id="330" r:id="rId6"/>
    <p:sldId id="2895" r:id="rId7"/>
    <p:sldId id="756" r:id="rId8"/>
    <p:sldId id="332" r:id="rId9"/>
    <p:sldId id="757" r:id="rId10"/>
    <p:sldId id="343" r:id="rId11"/>
    <p:sldId id="2826" r:id="rId12"/>
    <p:sldId id="2900" r:id="rId13"/>
    <p:sldId id="2889" r:id="rId14"/>
    <p:sldId id="2874" r:id="rId15"/>
    <p:sldId id="2896" r:id="rId16"/>
    <p:sldId id="2883" r:id="rId17"/>
    <p:sldId id="367" r:id="rId18"/>
    <p:sldId id="2885" r:id="rId19"/>
    <p:sldId id="358" r:id="rId20"/>
    <p:sldId id="359" r:id="rId21"/>
    <p:sldId id="354" r:id="rId22"/>
    <p:sldId id="355" r:id="rId23"/>
    <p:sldId id="2887" r:id="rId24"/>
    <p:sldId id="356" r:id="rId25"/>
    <p:sldId id="2878" r:id="rId26"/>
    <p:sldId id="2897" r:id="rId27"/>
    <p:sldId id="383" r:id="rId28"/>
    <p:sldId id="360" r:id="rId29"/>
    <p:sldId id="2879" r:id="rId30"/>
    <p:sldId id="361" r:id="rId31"/>
    <p:sldId id="762" r:id="rId32"/>
    <p:sldId id="362" r:id="rId33"/>
    <p:sldId id="363" r:id="rId34"/>
    <p:sldId id="2880" r:id="rId35"/>
    <p:sldId id="365" r:id="rId36"/>
    <p:sldId id="334" r:id="rId37"/>
    <p:sldId id="2886" r:id="rId38"/>
    <p:sldId id="2898" r:id="rId39"/>
    <p:sldId id="2890" r:id="rId40"/>
    <p:sldId id="2892" r:id="rId41"/>
    <p:sldId id="2893" r:id="rId42"/>
    <p:sldId id="348" r:id="rId43"/>
    <p:sldId id="340" r:id="rId44"/>
    <p:sldId id="2899" r:id="rId45"/>
    <p:sldId id="2901" r:id="rId46"/>
    <p:sldId id="2894" r:id="rId47"/>
    <p:sldId id="2902" r:id="rId48"/>
    <p:sldId id="342" r:id="rId49"/>
    <p:sldId id="429" r:id="rId50"/>
    <p:sldId id="743" r:id="rId51"/>
    <p:sldId id="2882" r:id="rId52"/>
  </p:sldIdLst>
  <p:sldSz cx="12192000" cy="6858000"/>
  <p:notesSz cx="7099300" cy="10234613"/>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A91CBBF5-0871-4DA0-8542-9F95E8991C02}">
          <p14:sldIdLst>
            <p14:sldId id="326"/>
          </p14:sldIdLst>
        </p14:section>
        <p14:section name="Session 1" id="{AC8E5627-0253-43D2-AF01-D74EA009AACB}">
          <p14:sldIdLst>
            <p14:sldId id="329"/>
            <p14:sldId id="337"/>
            <p14:sldId id="339"/>
            <p14:sldId id="330"/>
            <p14:sldId id="2895"/>
            <p14:sldId id="756"/>
            <p14:sldId id="332"/>
            <p14:sldId id="757"/>
          </p14:sldIdLst>
        </p14:section>
        <p14:section name="Session 2" id="{D1EDC2BC-D553-47DA-ADC2-68E8C346C6B6}">
          <p14:sldIdLst>
            <p14:sldId id="343"/>
            <p14:sldId id="2826"/>
            <p14:sldId id="2900"/>
            <p14:sldId id="2889"/>
            <p14:sldId id="2874"/>
            <p14:sldId id="2896"/>
            <p14:sldId id="2883"/>
            <p14:sldId id="367"/>
            <p14:sldId id="2885"/>
            <p14:sldId id="358"/>
          </p14:sldIdLst>
        </p14:section>
        <p14:section name="Session 3" id="{3D771729-1D1A-4054-BD81-C9A05D4324EB}">
          <p14:sldIdLst>
            <p14:sldId id="359"/>
            <p14:sldId id="354"/>
            <p14:sldId id="355"/>
            <p14:sldId id="2887"/>
            <p14:sldId id="356"/>
            <p14:sldId id="2878"/>
            <p14:sldId id="2897"/>
            <p14:sldId id="383"/>
            <p14:sldId id="360"/>
            <p14:sldId id="2879"/>
            <p14:sldId id="361"/>
            <p14:sldId id="762"/>
            <p14:sldId id="362"/>
            <p14:sldId id="363"/>
            <p14:sldId id="2880"/>
            <p14:sldId id="365"/>
          </p14:sldIdLst>
        </p14:section>
        <p14:section name="Session 4" id="{B7C73639-7464-458A-9073-6CE2D1B2763B}">
          <p14:sldIdLst>
            <p14:sldId id="334"/>
            <p14:sldId id="2886"/>
            <p14:sldId id="2898"/>
            <p14:sldId id="2890"/>
            <p14:sldId id="2892"/>
            <p14:sldId id="2893"/>
            <p14:sldId id="348"/>
            <p14:sldId id="340"/>
            <p14:sldId id="2899"/>
            <p14:sldId id="2901"/>
            <p14:sldId id="2894"/>
            <p14:sldId id="2902"/>
            <p14:sldId id="342"/>
          </p14:sldIdLst>
        </p14:section>
        <p14:section name="Session 5" id="{B5AF965D-6398-4016-8588-1114262071FD}">
          <p14:sldIdLst>
            <p14:sldId id="429"/>
            <p14:sldId id="743"/>
            <p14:sldId id="288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C6EC714-8382-DEDA-363D-064BEB13D0B0}" name="Crystal Stewart" initials="CS" userId="GKZZVnRSUXtTMPrb39Zri5wg64SiJQpaNi8UeT9rgak=" providerId="None"/>
  <p188:author id="{2BA547FE-46EF-BB21-D252-B02F0AE3AB5E}" name="Ilse Van der Straeten" initials="IVdS" userId="Ilse Van der Straeten" providerId="Non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84F583-312F-4325-A48F-1AE5D3FE68F6}" v="113" dt="2023-03-08T02:19:15.734"/>
    <p1510:client id="{BFE217A3-169D-4CEF-AF9B-CFF61B0B1833}" v="1089" dt="2023-03-07T19:01:15.506"/>
    <p1510:client id="{F656EA29-CA06-4AD2-A6CB-6965DA713F32}" v="262" dt="2023-03-06T20:55:20.3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82696" autoAdjust="0"/>
  </p:normalViewPr>
  <p:slideViewPr>
    <p:cSldViewPr snapToGrid="0">
      <p:cViewPr varScale="1">
        <p:scale>
          <a:sx n="62" d="100"/>
          <a:sy n="62" d="100"/>
        </p:scale>
        <p:origin x="825" y="21"/>
      </p:cViewPr>
      <p:guideLst/>
    </p:cSldViewPr>
  </p:slideViewPr>
  <p:notesTextViewPr>
    <p:cViewPr>
      <p:scale>
        <a:sx n="1" d="1"/>
        <a:sy n="1" d="1"/>
      </p:scale>
      <p:origin x="0" y="0"/>
    </p:cViewPr>
  </p:notesTextViewPr>
  <p:sorterViewPr>
    <p:cViewPr>
      <p:scale>
        <a:sx n="50" d="100"/>
        <a:sy n="50" d="100"/>
      </p:scale>
      <p:origin x="0" y="0"/>
    </p:cViewPr>
  </p:sorterViewPr>
  <p:notesViewPr>
    <p:cSldViewPr snapToGrid="0">
      <p:cViewPr varScale="1">
        <p:scale>
          <a:sx n="50" d="100"/>
          <a:sy n="50" d="100"/>
        </p:scale>
        <p:origin x="2673" y="45"/>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61" Type="http://schemas.microsoft.com/office/2018/10/relationships/authors" Targe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ystal Stewart" userId="GKZZVnRSUXtTMPrb39Zri5wg64SiJQpaNi8UeT9rgak=" providerId="None" clId="Web-{F656EA29-CA06-4AD2-A6CB-6965DA713F32}"/>
    <pc:docChg chg="modSld">
      <pc:chgData name="Crystal Stewart" userId="GKZZVnRSUXtTMPrb39Zri5wg64SiJQpaNi8UeT9rgak=" providerId="None" clId="Web-{F656EA29-CA06-4AD2-A6CB-6965DA713F32}" dt="2023-03-06T20:56:11.012" v="920"/>
      <pc:docMkLst>
        <pc:docMk/>
      </pc:docMkLst>
      <pc:sldChg chg="addSp delSp">
        <pc:chgData name="Crystal Stewart" userId="GKZZVnRSUXtTMPrb39Zri5wg64SiJQpaNi8UeT9rgak=" providerId="None" clId="Web-{F656EA29-CA06-4AD2-A6CB-6965DA713F32}" dt="2023-03-06T20:01:45.932" v="1"/>
        <pc:sldMkLst>
          <pc:docMk/>
          <pc:sldMk cId="3991118468" sldId="337"/>
        </pc:sldMkLst>
        <pc:spChg chg="add del">
          <ac:chgData name="Crystal Stewart" userId="GKZZVnRSUXtTMPrb39Zri5wg64SiJQpaNi8UeT9rgak=" providerId="None" clId="Web-{F656EA29-CA06-4AD2-A6CB-6965DA713F32}" dt="2023-03-06T20:01:45.932" v="1"/>
          <ac:spMkLst>
            <pc:docMk/>
            <pc:sldMk cId="3991118468" sldId="337"/>
            <ac:spMk id="11" creationId="{E24EEE1C-BE7F-4B6C-BA92-E8B3F36132B2}"/>
          </ac:spMkLst>
        </pc:spChg>
      </pc:sldChg>
      <pc:sldChg chg="modNotes">
        <pc:chgData name="Crystal Stewart" userId="GKZZVnRSUXtTMPrb39Zri5wg64SiJQpaNi8UeT9rgak=" providerId="None" clId="Web-{F656EA29-CA06-4AD2-A6CB-6965DA713F32}" dt="2023-03-06T20:07:20.911" v="86"/>
        <pc:sldMkLst>
          <pc:docMk/>
          <pc:sldMk cId="2709112292" sldId="343"/>
        </pc:sldMkLst>
      </pc:sldChg>
      <pc:sldChg chg="modSp modNotes">
        <pc:chgData name="Crystal Stewart" userId="GKZZVnRSUXtTMPrb39Zri5wg64SiJQpaNi8UeT9rgak=" providerId="None" clId="Web-{F656EA29-CA06-4AD2-A6CB-6965DA713F32}" dt="2023-03-06T20:56:11.012" v="920"/>
        <pc:sldMkLst>
          <pc:docMk/>
          <pc:sldMk cId="3939964031" sldId="358"/>
        </pc:sldMkLst>
        <pc:spChg chg="mod">
          <ac:chgData name="Crystal Stewart" userId="GKZZVnRSUXtTMPrb39Zri5wg64SiJQpaNi8UeT9rgak=" providerId="None" clId="Web-{F656EA29-CA06-4AD2-A6CB-6965DA713F32}" dt="2023-03-06T20:55:14.589" v="903" actId="20577"/>
          <ac:spMkLst>
            <pc:docMk/>
            <pc:sldMk cId="3939964031" sldId="358"/>
            <ac:spMk id="13" creationId="{9E3A1A38-741C-45E8-A83E-106DAD734CAD}"/>
          </ac:spMkLst>
        </pc:spChg>
        <pc:spChg chg="mod">
          <ac:chgData name="Crystal Stewart" userId="GKZZVnRSUXtTMPrb39Zri5wg64SiJQpaNi8UeT9rgak=" providerId="None" clId="Web-{F656EA29-CA06-4AD2-A6CB-6965DA713F32}" dt="2023-03-06T20:55:20.183" v="904" actId="20577"/>
          <ac:spMkLst>
            <pc:docMk/>
            <pc:sldMk cId="3939964031" sldId="358"/>
            <ac:spMk id="15" creationId="{15B46E89-8B1C-4B3C-B77D-73E24C87B1B1}"/>
          </ac:spMkLst>
        </pc:spChg>
        <pc:spChg chg="mod">
          <ac:chgData name="Crystal Stewart" userId="GKZZVnRSUXtTMPrb39Zri5wg64SiJQpaNi8UeT9rgak=" providerId="None" clId="Web-{F656EA29-CA06-4AD2-A6CB-6965DA713F32}" dt="2023-03-06T20:55:02.651" v="895" actId="20577"/>
          <ac:spMkLst>
            <pc:docMk/>
            <pc:sldMk cId="3939964031" sldId="358"/>
            <ac:spMk id="31" creationId="{31CBB58F-5083-4801-92DA-7B1226B29307}"/>
          </ac:spMkLst>
        </pc:spChg>
      </pc:sldChg>
      <pc:sldChg chg="modNotes">
        <pc:chgData name="Crystal Stewart" userId="GKZZVnRSUXtTMPrb39Zri5wg64SiJQpaNi8UeT9rgak=" providerId="None" clId="Web-{F656EA29-CA06-4AD2-A6CB-6965DA713F32}" dt="2023-03-06T20:53:44.133" v="868"/>
        <pc:sldMkLst>
          <pc:docMk/>
          <pc:sldMk cId="2317937717" sldId="367"/>
        </pc:sldMkLst>
      </pc:sldChg>
      <pc:sldChg chg="modSp modNotes">
        <pc:chgData name="Crystal Stewart" userId="GKZZVnRSUXtTMPrb39Zri5wg64SiJQpaNi8UeT9rgak=" providerId="None" clId="Web-{F656EA29-CA06-4AD2-A6CB-6965DA713F32}" dt="2023-03-06T20:03:48.717" v="24" actId="20577"/>
        <pc:sldMkLst>
          <pc:docMk/>
          <pc:sldMk cId="3724290770" sldId="756"/>
        </pc:sldMkLst>
        <pc:spChg chg="mod">
          <ac:chgData name="Crystal Stewart" userId="GKZZVnRSUXtTMPrb39Zri5wg64SiJQpaNi8UeT9rgak=" providerId="None" clId="Web-{F656EA29-CA06-4AD2-A6CB-6965DA713F32}" dt="2023-03-06T20:03:48.717" v="24" actId="20577"/>
          <ac:spMkLst>
            <pc:docMk/>
            <pc:sldMk cId="3724290770" sldId="756"/>
            <ac:spMk id="39" creationId="{93DDF2F6-2E03-FA6E-D9F9-2D2BAE5E4A3A}"/>
          </ac:spMkLst>
        </pc:spChg>
      </pc:sldChg>
      <pc:sldChg chg="modNotes">
        <pc:chgData name="Crystal Stewart" userId="GKZZVnRSUXtTMPrb39Zri5wg64SiJQpaNi8UeT9rgak=" providerId="None" clId="Web-{F656EA29-CA06-4AD2-A6CB-6965DA713F32}" dt="2023-03-06T20:04:30.109" v="67"/>
        <pc:sldMkLst>
          <pc:docMk/>
          <pc:sldMk cId="1115113113" sldId="757"/>
        </pc:sldMkLst>
      </pc:sldChg>
      <pc:sldChg chg="modNotes">
        <pc:chgData name="Crystal Stewart" userId="GKZZVnRSUXtTMPrb39Zri5wg64SiJQpaNi8UeT9rgak=" providerId="None" clId="Web-{F656EA29-CA06-4AD2-A6CB-6965DA713F32}" dt="2023-03-06T20:08:02.834" v="98"/>
        <pc:sldMkLst>
          <pc:docMk/>
          <pc:sldMk cId="1125505549" sldId="2826"/>
        </pc:sldMkLst>
      </pc:sldChg>
      <pc:sldChg chg="modNotes">
        <pc:chgData name="Crystal Stewart" userId="GKZZVnRSUXtTMPrb39Zri5wg64SiJQpaNi8UeT9rgak=" providerId="None" clId="Web-{F656EA29-CA06-4AD2-A6CB-6965DA713F32}" dt="2023-03-06T20:32:47.815" v="533"/>
        <pc:sldMkLst>
          <pc:docMk/>
          <pc:sldMk cId="1436118872" sldId="2874"/>
        </pc:sldMkLst>
      </pc:sldChg>
      <pc:sldChg chg="modSp modNotes">
        <pc:chgData name="Crystal Stewart" userId="GKZZVnRSUXtTMPrb39Zri5wg64SiJQpaNi8UeT9rgak=" providerId="None" clId="Web-{F656EA29-CA06-4AD2-A6CB-6965DA713F32}" dt="2023-03-06T20:49:21.922" v="815" actId="20577"/>
        <pc:sldMkLst>
          <pc:docMk/>
          <pc:sldMk cId="1481786798" sldId="2883"/>
        </pc:sldMkLst>
        <pc:spChg chg="mod">
          <ac:chgData name="Crystal Stewart" userId="GKZZVnRSUXtTMPrb39Zri5wg64SiJQpaNi8UeT9rgak=" providerId="None" clId="Web-{F656EA29-CA06-4AD2-A6CB-6965DA713F32}" dt="2023-03-06T20:49:21.922" v="815" actId="20577"/>
          <ac:spMkLst>
            <pc:docMk/>
            <pc:sldMk cId="1481786798" sldId="2883"/>
            <ac:spMk id="18" creationId="{34B7B0C8-C7D6-C28A-6A10-E7A286AB5291}"/>
          </ac:spMkLst>
        </pc:spChg>
        <pc:spChg chg="mod">
          <ac:chgData name="Crystal Stewart" userId="GKZZVnRSUXtTMPrb39Zri5wg64SiJQpaNi8UeT9rgak=" providerId="None" clId="Web-{F656EA29-CA06-4AD2-A6CB-6965DA713F32}" dt="2023-03-06T20:49:18.360" v="814" actId="20577"/>
          <ac:spMkLst>
            <pc:docMk/>
            <pc:sldMk cId="1481786798" sldId="2883"/>
            <ac:spMk id="20" creationId="{4900ACC2-4DDA-779A-0736-8CBCE6CA2C96}"/>
          </ac:spMkLst>
        </pc:spChg>
      </pc:sldChg>
      <pc:sldChg chg="modSp">
        <pc:chgData name="Crystal Stewart" userId="GKZZVnRSUXtTMPrb39Zri5wg64SiJQpaNi8UeT9rgak=" providerId="None" clId="Web-{F656EA29-CA06-4AD2-A6CB-6965DA713F32}" dt="2023-03-06T20:54:32.853" v="893" actId="20577"/>
        <pc:sldMkLst>
          <pc:docMk/>
          <pc:sldMk cId="3608721895" sldId="2885"/>
        </pc:sldMkLst>
        <pc:spChg chg="mod">
          <ac:chgData name="Crystal Stewart" userId="GKZZVnRSUXtTMPrb39Zri5wg64SiJQpaNi8UeT9rgak=" providerId="None" clId="Web-{F656EA29-CA06-4AD2-A6CB-6965DA713F32}" dt="2023-03-06T20:54:32.853" v="893" actId="20577"/>
          <ac:spMkLst>
            <pc:docMk/>
            <pc:sldMk cId="3608721895" sldId="2885"/>
            <ac:spMk id="41" creationId="{B1AAD0A5-B0CF-C383-D7B6-163B200BC183}"/>
          </ac:spMkLst>
        </pc:spChg>
        <pc:grpChg chg="mod">
          <ac:chgData name="Crystal Stewart" userId="GKZZVnRSUXtTMPrb39Zri5wg64SiJQpaNi8UeT9rgak=" providerId="None" clId="Web-{F656EA29-CA06-4AD2-A6CB-6965DA713F32}" dt="2023-03-06T20:54:03.337" v="872" actId="1076"/>
          <ac:grpSpMkLst>
            <pc:docMk/>
            <pc:sldMk cId="3608721895" sldId="2885"/>
            <ac:grpSpMk id="33" creationId="{8A0416A3-1199-EFA2-9BF8-71052A548481}"/>
          </ac:grpSpMkLst>
        </pc:grpChg>
        <pc:grpChg chg="mod">
          <ac:chgData name="Crystal Stewart" userId="GKZZVnRSUXtTMPrb39Zri5wg64SiJQpaNi8UeT9rgak=" providerId="None" clId="Web-{F656EA29-CA06-4AD2-A6CB-6965DA713F32}" dt="2023-03-06T20:53:57.290" v="870" actId="1076"/>
          <ac:grpSpMkLst>
            <pc:docMk/>
            <pc:sldMk cId="3608721895" sldId="2885"/>
            <ac:grpSpMk id="38" creationId="{B30AF7CC-877F-F2FF-34E6-4600763C43B7}"/>
          </ac:grpSpMkLst>
        </pc:grpChg>
        <pc:grpChg chg="mod">
          <ac:chgData name="Crystal Stewart" userId="GKZZVnRSUXtTMPrb39Zri5wg64SiJQpaNi8UeT9rgak=" providerId="None" clId="Web-{F656EA29-CA06-4AD2-A6CB-6965DA713F32}" dt="2023-03-06T20:54:00.321" v="871" actId="1076"/>
          <ac:grpSpMkLst>
            <pc:docMk/>
            <pc:sldMk cId="3608721895" sldId="2885"/>
            <ac:grpSpMk id="42" creationId="{A387E9F4-06D5-90AB-8E12-C887836B2459}"/>
          </ac:grpSpMkLst>
        </pc:grpChg>
      </pc:sldChg>
      <pc:sldChg chg="modSp modNotes">
        <pc:chgData name="Crystal Stewart" userId="GKZZVnRSUXtTMPrb39Zri5wg64SiJQpaNi8UeT9rgak=" providerId="None" clId="Web-{F656EA29-CA06-4AD2-A6CB-6965DA713F32}" dt="2023-03-06T20:24:47.566" v="324"/>
        <pc:sldMkLst>
          <pc:docMk/>
          <pc:sldMk cId="728221150" sldId="2889"/>
        </pc:sldMkLst>
        <pc:spChg chg="mod">
          <ac:chgData name="Crystal Stewart" userId="GKZZVnRSUXtTMPrb39Zri5wg64SiJQpaNi8UeT9rgak=" providerId="None" clId="Web-{F656EA29-CA06-4AD2-A6CB-6965DA713F32}" dt="2023-03-06T20:19:00.384" v="149" actId="20577"/>
          <ac:spMkLst>
            <pc:docMk/>
            <pc:sldMk cId="728221150" sldId="2889"/>
            <ac:spMk id="20" creationId="{879E9B11-ED23-01E5-18BF-57151BD11BB2}"/>
          </ac:spMkLst>
        </pc:spChg>
        <pc:spChg chg="mod">
          <ac:chgData name="Crystal Stewart" userId="GKZZVnRSUXtTMPrb39Zri5wg64SiJQpaNi8UeT9rgak=" providerId="None" clId="Web-{F656EA29-CA06-4AD2-A6CB-6965DA713F32}" dt="2023-03-06T20:20:04.011" v="174" actId="20577"/>
          <ac:spMkLst>
            <pc:docMk/>
            <pc:sldMk cId="728221150" sldId="2889"/>
            <ac:spMk id="21" creationId="{8C85235C-A970-6D5C-9076-4E0BE3D736F8}"/>
          </ac:spMkLst>
        </pc:spChg>
        <pc:spChg chg="mod">
          <ac:chgData name="Crystal Stewart" userId="GKZZVnRSUXtTMPrb39Zri5wg64SiJQpaNi8UeT9rgak=" providerId="None" clId="Web-{F656EA29-CA06-4AD2-A6CB-6965DA713F32}" dt="2023-03-06T20:21:42.795" v="197" actId="20577"/>
          <ac:spMkLst>
            <pc:docMk/>
            <pc:sldMk cId="728221150" sldId="2889"/>
            <ac:spMk id="22" creationId="{0C558E65-2D5F-72A7-062C-13F44A243199}"/>
          </ac:spMkLst>
        </pc:spChg>
      </pc:sldChg>
      <pc:sldChg chg="modNotes">
        <pc:chgData name="Crystal Stewart" userId="GKZZVnRSUXtTMPrb39Zri5wg64SiJQpaNi8UeT9rgak=" providerId="None" clId="Web-{F656EA29-CA06-4AD2-A6CB-6965DA713F32}" dt="2023-03-06T20:42:23.347" v="700"/>
        <pc:sldMkLst>
          <pc:docMk/>
          <pc:sldMk cId="4149515644" sldId="2896"/>
        </pc:sldMkLst>
      </pc:sldChg>
      <pc:sldChg chg="modSp modNotes">
        <pc:chgData name="Crystal Stewart" userId="GKZZVnRSUXtTMPrb39Zri5wg64SiJQpaNi8UeT9rgak=" providerId="None" clId="Web-{F656EA29-CA06-4AD2-A6CB-6965DA713F32}" dt="2023-03-06T20:09:47.056" v="117" actId="14100"/>
        <pc:sldMkLst>
          <pc:docMk/>
          <pc:sldMk cId="3699267722" sldId="2900"/>
        </pc:sldMkLst>
        <pc:spChg chg="mod">
          <ac:chgData name="Crystal Stewart" userId="GKZZVnRSUXtTMPrb39Zri5wg64SiJQpaNi8UeT9rgak=" providerId="None" clId="Web-{F656EA29-CA06-4AD2-A6CB-6965DA713F32}" dt="2023-03-06T20:09:47.056" v="117" actId="14100"/>
          <ac:spMkLst>
            <pc:docMk/>
            <pc:sldMk cId="3699267722" sldId="2900"/>
            <ac:spMk id="24" creationId="{DD865903-B4DD-1CC7-27D6-CCC524E23C8E}"/>
          </ac:spMkLst>
        </pc:spChg>
      </pc:sldChg>
    </pc:docChg>
  </pc:docChgLst>
  <pc:docChgLst>
    <pc:chgData name="Crystal Stewart" clId="Web-{BFE217A3-169D-4CEF-AF9B-CFF61B0B1833}"/>
    <pc:docChg chg="modSld">
      <pc:chgData name="Crystal Stewart" userId="" providerId="" clId="Web-{BFE217A3-169D-4CEF-AF9B-CFF61B0B1833}" dt="2023-03-07T19:01:15.131" v="1950" actId="20577"/>
      <pc:docMkLst>
        <pc:docMk/>
      </pc:docMkLst>
      <pc:sldChg chg="modNotes">
        <pc:chgData name="Crystal Stewart" userId="" providerId="" clId="Web-{BFE217A3-169D-4CEF-AF9B-CFF61B0B1833}" dt="2023-03-07T15:29:30.368" v="155"/>
        <pc:sldMkLst>
          <pc:docMk/>
          <pc:sldMk cId="2915576517" sldId="354"/>
        </pc:sldMkLst>
      </pc:sldChg>
      <pc:sldChg chg="modSp modNotes">
        <pc:chgData name="Crystal Stewart" userId="" providerId="" clId="Web-{BFE217A3-169D-4CEF-AF9B-CFF61B0B1833}" dt="2023-03-07T15:43:35.465" v="369"/>
        <pc:sldMkLst>
          <pc:docMk/>
          <pc:sldMk cId="1788471206" sldId="355"/>
        </pc:sldMkLst>
        <pc:spChg chg="mod">
          <ac:chgData name="Crystal Stewart" userId="" providerId="" clId="Web-{BFE217A3-169D-4CEF-AF9B-CFF61B0B1833}" dt="2023-03-07T15:37:12.380" v="167" actId="1076"/>
          <ac:spMkLst>
            <pc:docMk/>
            <pc:sldMk cId="1788471206" sldId="355"/>
            <ac:spMk id="12" creationId="{AB7A1988-E958-6B1F-4B53-9887584D4EC3}"/>
          </ac:spMkLst>
        </pc:spChg>
        <pc:spChg chg="mod">
          <ac:chgData name="Crystal Stewart" userId="" providerId="" clId="Web-{BFE217A3-169D-4CEF-AF9B-CFF61B0B1833}" dt="2023-03-07T15:37:12.395" v="168" actId="1076"/>
          <ac:spMkLst>
            <pc:docMk/>
            <pc:sldMk cId="1788471206" sldId="355"/>
            <ac:spMk id="18" creationId="{82008676-5D4F-4D7C-A200-27952DD54A43}"/>
          </ac:spMkLst>
        </pc:spChg>
      </pc:sldChg>
      <pc:sldChg chg="modSp modNotes">
        <pc:chgData name="Crystal Stewart" userId="" providerId="" clId="Web-{BFE217A3-169D-4CEF-AF9B-CFF61B0B1833}" dt="2023-03-07T16:02:10.423" v="719"/>
        <pc:sldMkLst>
          <pc:docMk/>
          <pc:sldMk cId="614653339" sldId="356"/>
        </pc:sldMkLst>
        <pc:spChg chg="mod">
          <ac:chgData name="Crystal Stewart" userId="" providerId="" clId="Web-{BFE217A3-169D-4CEF-AF9B-CFF61B0B1833}" dt="2023-03-07T15:54:47.834" v="555" actId="20577"/>
          <ac:spMkLst>
            <pc:docMk/>
            <pc:sldMk cId="614653339" sldId="356"/>
            <ac:spMk id="7" creationId="{4027E608-5609-0C50-D5FE-3CAECCF19AE1}"/>
          </ac:spMkLst>
        </pc:spChg>
      </pc:sldChg>
      <pc:sldChg chg="modNotes">
        <pc:chgData name="Crystal Stewart" userId="" providerId="" clId="Web-{BFE217A3-169D-4CEF-AF9B-CFF61B0B1833}" dt="2023-03-07T15:03:42.762" v="17"/>
        <pc:sldMkLst>
          <pc:docMk/>
          <pc:sldMk cId="2623676220" sldId="359"/>
        </pc:sldMkLst>
      </pc:sldChg>
      <pc:sldChg chg="modNotes">
        <pc:chgData name="Crystal Stewart" userId="" providerId="" clId="Web-{BFE217A3-169D-4CEF-AF9B-CFF61B0B1833}" dt="2023-03-07T18:37:04.611" v="1345"/>
        <pc:sldMkLst>
          <pc:docMk/>
          <pc:sldMk cId="876196034" sldId="360"/>
        </pc:sldMkLst>
      </pc:sldChg>
      <pc:sldChg chg="addSp delSp modSp modNotes">
        <pc:chgData name="Crystal Stewart" userId="" providerId="" clId="Web-{BFE217A3-169D-4CEF-AF9B-CFF61B0B1833}" dt="2023-03-07T18:53:39.411" v="1534"/>
        <pc:sldMkLst>
          <pc:docMk/>
          <pc:sldMk cId="125282479" sldId="361"/>
        </pc:sldMkLst>
        <pc:spChg chg="mod">
          <ac:chgData name="Crystal Stewart" userId="" providerId="" clId="Web-{BFE217A3-169D-4CEF-AF9B-CFF61B0B1833}" dt="2023-03-07T18:46:07.692" v="1421" actId="20577"/>
          <ac:spMkLst>
            <pc:docMk/>
            <pc:sldMk cId="125282479" sldId="361"/>
            <ac:spMk id="6" creationId="{C5433EF7-71FC-4B28-B693-7A4C13752EF8}"/>
          </ac:spMkLst>
        </pc:spChg>
        <pc:spChg chg="mod">
          <ac:chgData name="Crystal Stewart" userId="" providerId="" clId="Web-{BFE217A3-169D-4CEF-AF9B-CFF61B0B1833}" dt="2023-03-07T18:45:26.035" v="1419" actId="20577"/>
          <ac:spMkLst>
            <pc:docMk/>
            <pc:sldMk cId="125282479" sldId="361"/>
            <ac:spMk id="8" creationId="{51FEFF11-9319-40EF-BC5E-06220C59EB87}"/>
          </ac:spMkLst>
        </pc:spChg>
        <pc:spChg chg="mod">
          <ac:chgData name="Crystal Stewart" userId="" providerId="" clId="Web-{BFE217A3-169D-4CEF-AF9B-CFF61B0B1833}" dt="2023-03-07T18:46:00.817" v="1420" actId="20577"/>
          <ac:spMkLst>
            <pc:docMk/>
            <pc:sldMk cId="125282479" sldId="361"/>
            <ac:spMk id="10" creationId="{E20BDE3F-1B1D-4668-A164-608C26C23895}"/>
          </ac:spMkLst>
        </pc:spChg>
        <pc:spChg chg="mod">
          <ac:chgData name="Crystal Stewart" userId="" providerId="" clId="Web-{BFE217A3-169D-4CEF-AF9B-CFF61B0B1833}" dt="2023-03-07T18:46:42.678" v="1428" actId="20577"/>
          <ac:spMkLst>
            <pc:docMk/>
            <pc:sldMk cId="125282479" sldId="361"/>
            <ac:spMk id="14" creationId="{02642238-435E-4CEE-863A-10F4B6478A59}"/>
          </ac:spMkLst>
        </pc:spChg>
        <pc:picChg chg="add del mod">
          <ac:chgData name="Crystal Stewart" userId="" providerId="" clId="Web-{BFE217A3-169D-4CEF-AF9B-CFF61B0B1833}" dt="2023-03-07T18:53:39.411" v="1534"/>
          <ac:picMkLst>
            <pc:docMk/>
            <pc:sldMk cId="125282479" sldId="361"/>
            <ac:picMk id="2" creationId="{2CDFF5C3-6F65-5EB4-4EEA-C32F6E453367}"/>
          </ac:picMkLst>
        </pc:picChg>
      </pc:sldChg>
      <pc:sldChg chg="modNotes">
        <pc:chgData name="Crystal Stewart" userId="" providerId="" clId="Web-{BFE217A3-169D-4CEF-AF9B-CFF61B0B1833}" dt="2023-03-07T18:06:03.452" v="978"/>
        <pc:sldMkLst>
          <pc:docMk/>
          <pc:sldMk cId="4217789674" sldId="383"/>
        </pc:sldMkLst>
      </pc:sldChg>
      <pc:sldChg chg="addSp delSp modSp modNotes">
        <pc:chgData name="Crystal Stewart" userId="" providerId="" clId="Web-{BFE217A3-169D-4CEF-AF9B-CFF61B0B1833}" dt="2023-03-07T19:01:15.131" v="1950" actId="20577"/>
        <pc:sldMkLst>
          <pc:docMk/>
          <pc:sldMk cId="135999645" sldId="762"/>
        </pc:sldMkLst>
        <pc:spChg chg="mod">
          <ac:chgData name="Crystal Stewart" userId="" providerId="" clId="Web-{BFE217A3-169D-4CEF-AF9B-CFF61B0B1833}" dt="2023-03-07T18:58:08.593" v="1810" actId="20577"/>
          <ac:spMkLst>
            <pc:docMk/>
            <pc:sldMk cId="135999645" sldId="762"/>
            <ac:spMk id="17" creationId="{5A103464-E0B0-E139-7289-A06478AA71F1}"/>
          </ac:spMkLst>
        </pc:spChg>
        <pc:spChg chg="mod">
          <ac:chgData name="Crystal Stewart" userId="" providerId="" clId="Web-{BFE217A3-169D-4CEF-AF9B-CFF61B0B1833}" dt="2023-03-07T18:58:40.047" v="1838" actId="20577"/>
          <ac:spMkLst>
            <pc:docMk/>
            <pc:sldMk cId="135999645" sldId="762"/>
            <ac:spMk id="18" creationId="{4BE28A48-E687-5EDA-B512-DEE1A9A44C15}"/>
          </ac:spMkLst>
        </pc:spChg>
        <pc:spChg chg="mod">
          <ac:chgData name="Crystal Stewart" userId="" providerId="" clId="Web-{BFE217A3-169D-4CEF-AF9B-CFF61B0B1833}" dt="2023-03-07T18:58:55.313" v="1842" actId="20577"/>
          <ac:spMkLst>
            <pc:docMk/>
            <pc:sldMk cId="135999645" sldId="762"/>
            <ac:spMk id="19" creationId="{E3B9E878-A442-D118-FCC2-2F1AC21EB0DA}"/>
          </ac:spMkLst>
        </pc:spChg>
        <pc:spChg chg="mod">
          <ac:chgData name="Crystal Stewart" userId="" providerId="" clId="Web-{BFE217A3-169D-4CEF-AF9B-CFF61B0B1833}" dt="2023-03-07T18:59:30.143" v="1880" actId="20577"/>
          <ac:spMkLst>
            <pc:docMk/>
            <pc:sldMk cId="135999645" sldId="762"/>
            <ac:spMk id="20" creationId="{80A2F563-2CF3-DDA2-9B0D-BA6FBCA8F826}"/>
          </ac:spMkLst>
        </pc:spChg>
        <pc:spChg chg="mod">
          <ac:chgData name="Crystal Stewart" userId="" providerId="" clId="Web-{BFE217A3-169D-4CEF-AF9B-CFF61B0B1833}" dt="2023-03-07T19:00:18.863" v="1905" actId="20577"/>
          <ac:spMkLst>
            <pc:docMk/>
            <pc:sldMk cId="135999645" sldId="762"/>
            <ac:spMk id="21" creationId="{0ABE418D-8981-07F1-D5C3-B80CCE08E0F8}"/>
          </ac:spMkLst>
        </pc:spChg>
        <pc:spChg chg="mod">
          <ac:chgData name="Crystal Stewart" userId="" providerId="" clId="Web-{BFE217A3-169D-4CEF-AF9B-CFF61B0B1833}" dt="2023-03-07T19:01:15.131" v="1950" actId="20577"/>
          <ac:spMkLst>
            <pc:docMk/>
            <pc:sldMk cId="135999645" sldId="762"/>
            <ac:spMk id="22" creationId="{231C2BB8-6F82-59AE-0282-8E063445B287}"/>
          </ac:spMkLst>
        </pc:spChg>
        <pc:picChg chg="add del mod">
          <ac:chgData name="Crystal Stewart" userId="" providerId="" clId="Web-{BFE217A3-169D-4CEF-AF9B-CFF61B0B1833}" dt="2023-03-07T18:53:36.396" v="1533"/>
          <ac:picMkLst>
            <pc:docMk/>
            <pc:sldMk cId="135999645" sldId="762"/>
            <ac:picMk id="7" creationId="{8FCA88C7-4AC5-EFE2-57A2-E89DCD59113B}"/>
          </ac:picMkLst>
        </pc:picChg>
      </pc:sldChg>
      <pc:sldChg chg="modSp modNotes">
        <pc:chgData name="Crystal Stewart" userId="" providerId="" clId="Web-{BFE217A3-169D-4CEF-AF9B-CFF61B0B1833}" dt="2023-03-07T17:59:23.192" v="821"/>
        <pc:sldMkLst>
          <pc:docMk/>
          <pc:sldMk cId="3657641284" sldId="2878"/>
        </pc:sldMkLst>
        <pc:spChg chg="mod">
          <ac:chgData name="Crystal Stewart" userId="" providerId="" clId="Web-{BFE217A3-169D-4CEF-AF9B-CFF61B0B1833}" dt="2023-03-07T17:56:27.407" v="723" actId="20577"/>
          <ac:spMkLst>
            <pc:docMk/>
            <pc:sldMk cId="3657641284" sldId="2878"/>
            <ac:spMk id="64" creationId="{D9E2D02E-FBB3-4767-BB37-3F850FCEB930}"/>
          </ac:spMkLst>
        </pc:spChg>
        <pc:spChg chg="mod">
          <ac:chgData name="Crystal Stewart" userId="" providerId="" clId="Web-{BFE217A3-169D-4CEF-AF9B-CFF61B0B1833}" dt="2023-03-07T17:56:42.564" v="726" actId="20577"/>
          <ac:spMkLst>
            <pc:docMk/>
            <pc:sldMk cId="3657641284" sldId="2878"/>
            <ac:spMk id="90" creationId="{75BD516A-1C72-49D8-AA6B-345B53D12268}"/>
          </ac:spMkLst>
        </pc:spChg>
        <pc:spChg chg="mod">
          <ac:chgData name="Crystal Stewart" userId="" providerId="" clId="Web-{BFE217A3-169D-4CEF-AF9B-CFF61B0B1833}" dt="2023-03-07T17:57:17.018" v="730" actId="20577"/>
          <ac:spMkLst>
            <pc:docMk/>
            <pc:sldMk cId="3657641284" sldId="2878"/>
            <ac:spMk id="164" creationId="{D0DF78C7-77E7-4EDE-AE67-E8DA71B62329}"/>
          </ac:spMkLst>
        </pc:spChg>
      </pc:sldChg>
      <pc:sldChg chg="modSp modNotes">
        <pc:chgData name="Crystal Stewart" userId="" providerId="" clId="Web-{BFE217A3-169D-4CEF-AF9B-CFF61B0B1833}" dt="2023-03-07T18:38:48.880" v="1399" actId="20577"/>
        <pc:sldMkLst>
          <pc:docMk/>
          <pc:sldMk cId="2419439499" sldId="2879"/>
        </pc:sldMkLst>
        <pc:spChg chg="mod">
          <ac:chgData name="Crystal Stewart" userId="" providerId="" clId="Web-{BFE217A3-169D-4CEF-AF9B-CFF61B0B1833}" dt="2023-03-07T18:38:48.880" v="1399" actId="20577"/>
          <ac:spMkLst>
            <pc:docMk/>
            <pc:sldMk cId="2419439499" sldId="2879"/>
            <ac:spMk id="3" creationId="{397EF8C2-3019-FEEE-0BD7-48AFFBC10BFB}"/>
          </ac:spMkLst>
        </pc:spChg>
      </pc:sldChg>
      <pc:sldChg chg="modSp modNotes">
        <pc:chgData name="Crystal Stewart" userId="" providerId="" clId="Web-{BFE217A3-169D-4CEF-AF9B-CFF61B0B1833}" dt="2023-03-07T15:54:37.583" v="551" actId="20577"/>
        <pc:sldMkLst>
          <pc:docMk/>
          <pc:sldMk cId="3941182869" sldId="2887"/>
        </pc:sldMkLst>
        <pc:spChg chg="mod">
          <ac:chgData name="Crystal Stewart" userId="" providerId="" clId="Web-{BFE217A3-169D-4CEF-AF9B-CFF61B0B1833}" dt="2023-03-07T15:51:27.353" v="450" actId="20577"/>
          <ac:spMkLst>
            <pc:docMk/>
            <pc:sldMk cId="3941182869" sldId="2887"/>
            <ac:spMk id="39" creationId="{E5B8A424-D75D-6F58-F286-92E37B30757D}"/>
          </ac:spMkLst>
        </pc:spChg>
        <pc:spChg chg="mod">
          <ac:chgData name="Crystal Stewart" userId="" providerId="" clId="Web-{BFE217A3-169D-4CEF-AF9B-CFF61B0B1833}" dt="2023-03-07T15:54:37.583" v="551" actId="20577"/>
          <ac:spMkLst>
            <pc:docMk/>
            <pc:sldMk cId="3941182869" sldId="2887"/>
            <ac:spMk id="40" creationId="{9617CAB4-4C74-5AEC-5030-13130FB8FF34}"/>
          </ac:spMkLst>
        </pc:spChg>
      </pc:sldChg>
      <pc:sldChg chg="modNotes">
        <pc:chgData name="Crystal Stewart" userId="" providerId="" clId="Web-{BFE217A3-169D-4CEF-AF9B-CFF61B0B1833}" dt="2023-03-07T18:02:01.368" v="895"/>
        <pc:sldMkLst>
          <pc:docMk/>
          <pc:sldMk cId="3046906011" sldId="2897"/>
        </pc:sldMkLst>
      </pc:sldChg>
    </pc:docChg>
  </pc:docChgLst>
  <pc:docChgLst>
    <pc:chgData name="Crystal Stewart" userId="GKZZVnRSUXtTMPrb39Zri5wg64SiJQpaNi8UeT9rgak=" providerId="None" clId="Web-{8184F583-312F-4325-A48F-1AE5D3FE68F6}"/>
    <pc:docChg chg="modSld">
      <pc:chgData name="Crystal Stewart" userId="GKZZVnRSUXtTMPrb39Zri5wg64SiJQpaNi8UeT9rgak=" providerId="None" clId="Web-{8184F583-312F-4325-A48F-1AE5D3FE68F6}" dt="2023-03-08T02:19:15.515" v="745"/>
      <pc:docMkLst>
        <pc:docMk/>
      </pc:docMkLst>
      <pc:sldChg chg="modNotes">
        <pc:chgData name="Crystal Stewart" userId="GKZZVnRSUXtTMPrb39Zri5wg64SiJQpaNi8UeT9rgak=" providerId="None" clId="Web-{8184F583-312F-4325-A48F-1AE5D3FE68F6}" dt="2023-03-08T01:30:22.991" v="3"/>
        <pc:sldMkLst>
          <pc:docMk/>
          <pc:sldMk cId="3382837061" sldId="334"/>
        </pc:sldMkLst>
      </pc:sldChg>
      <pc:sldChg chg="modSp modNotes">
        <pc:chgData name="Crystal Stewart" userId="GKZZVnRSUXtTMPrb39Zri5wg64SiJQpaNi8UeT9rgak=" providerId="None" clId="Web-{8184F583-312F-4325-A48F-1AE5D3FE68F6}" dt="2023-03-08T02:01:13.462" v="468" actId="20577"/>
        <pc:sldMkLst>
          <pc:docMk/>
          <pc:sldMk cId="2414569991" sldId="340"/>
        </pc:sldMkLst>
        <pc:spChg chg="mod">
          <ac:chgData name="Crystal Stewart" userId="GKZZVnRSUXtTMPrb39Zri5wg64SiJQpaNi8UeT9rgak=" providerId="None" clId="Web-{8184F583-312F-4325-A48F-1AE5D3FE68F6}" dt="2023-03-08T02:01:13.462" v="468" actId="20577"/>
          <ac:spMkLst>
            <pc:docMk/>
            <pc:sldMk cId="2414569991" sldId="340"/>
            <ac:spMk id="19" creationId="{DFFCFB72-C8E4-1AFF-A14F-3EF39E8F7427}"/>
          </ac:spMkLst>
        </pc:spChg>
      </pc:sldChg>
      <pc:sldChg chg="modSp modNotes">
        <pc:chgData name="Crystal Stewart" userId="GKZZVnRSUXtTMPrb39Zri5wg64SiJQpaNi8UeT9rgak=" providerId="None" clId="Web-{8184F583-312F-4325-A48F-1AE5D3FE68F6}" dt="2023-03-08T02:19:15.515" v="745"/>
        <pc:sldMkLst>
          <pc:docMk/>
          <pc:sldMk cId="1666644363" sldId="342"/>
        </pc:sldMkLst>
        <pc:spChg chg="mod">
          <ac:chgData name="Crystal Stewart" userId="GKZZVnRSUXtTMPrb39Zri5wg64SiJQpaNi8UeT9rgak=" providerId="None" clId="Web-{8184F583-312F-4325-A48F-1AE5D3FE68F6}" dt="2023-03-08T02:18:55.108" v="734" actId="20577"/>
          <ac:spMkLst>
            <pc:docMk/>
            <pc:sldMk cId="1666644363" sldId="342"/>
            <ac:spMk id="32" creationId="{21B82F7A-E10B-497D-B56D-CBA9C3B90431}"/>
          </ac:spMkLst>
        </pc:spChg>
      </pc:sldChg>
      <pc:sldChg chg="modNotes">
        <pc:chgData name="Crystal Stewart" userId="GKZZVnRSUXtTMPrb39Zri5wg64SiJQpaNi8UeT9rgak=" providerId="None" clId="Web-{8184F583-312F-4325-A48F-1AE5D3FE68F6}" dt="2023-03-08T01:54:53.261" v="416"/>
        <pc:sldMkLst>
          <pc:docMk/>
          <pc:sldMk cId="170880613" sldId="348"/>
        </pc:sldMkLst>
      </pc:sldChg>
      <pc:sldChg chg="modSp modNotes">
        <pc:chgData name="Crystal Stewart" userId="GKZZVnRSUXtTMPrb39Zri5wg64SiJQpaNi8UeT9rgak=" providerId="None" clId="Web-{8184F583-312F-4325-A48F-1AE5D3FE68F6}" dt="2023-03-08T01:34:29.421" v="69"/>
        <pc:sldMkLst>
          <pc:docMk/>
          <pc:sldMk cId="583998503" sldId="2886"/>
        </pc:sldMkLst>
        <pc:spChg chg="mod">
          <ac:chgData name="Crystal Stewart" userId="GKZZVnRSUXtTMPrb39Zri5wg64SiJQpaNi8UeT9rgak=" providerId="None" clId="Web-{8184F583-312F-4325-A48F-1AE5D3FE68F6}" dt="2023-03-08T01:31:10.180" v="9" actId="20577"/>
          <ac:spMkLst>
            <pc:docMk/>
            <pc:sldMk cId="583998503" sldId="2886"/>
            <ac:spMk id="27" creationId="{B2D5A0DF-F42F-F5A0-76CC-290BA630FB08}"/>
          </ac:spMkLst>
        </pc:spChg>
        <pc:spChg chg="mod">
          <ac:chgData name="Crystal Stewart" userId="GKZZVnRSUXtTMPrb39Zri5wg64SiJQpaNi8UeT9rgak=" providerId="None" clId="Web-{8184F583-312F-4325-A48F-1AE5D3FE68F6}" dt="2023-03-08T01:33:39.654" v="65" actId="20577"/>
          <ac:spMkLst>
            <pc:docMk/>
            <pc:sldMk cId="583998503" sldId="2886"/>
            <ac:spMk id="28" creationId="{A06C331E-CE6D-B8A1-E371-F704C04E01BF}"/>
          </ac:spMkLst>
        </pc:spChg>
      </pc:sldChg>
      <pc:sldChg chg="modSp modNotes">
        <pc:chgData name="Crystal Stewart" userId="GKZZVnRSUXtTMPrb39Zri5wg64SiJQpaNi8UeT9rgak=" providerId="None" clId="Web-{8184F583-312F-4325-A48F-1AE5D3FE68F6}" dt="2023-03-08T01:43:55.082" v="274"/>
        <pc:sldMkLst>
          <pc:docMk/>
          <pc:sldMk cId="3976742921" sldId="2890"/>
        </pc:sldMkLst>
        <pc:spChg chg="mod">
          <ac:chgData name="Crystal Stewart" userId="GKZZVnRSUXtTMPrb39Zri5wg64SiJQpaNi8UeT9rgak=" providerId="None" clId="Web-{8184F583-312F-4325-A48F-1AE5D3FE68F6}" dt="2023-03-08T01:41:08.764" v="121" actId="20577"/>
          <ac:spMkLst>
            <pc:docMk/>
            <pc:sldMk cId="3976742921" sldId="2890"/>
            <ac:spMk id="38" creationId="{E7CA5991-93EB-7651-E31A-C1DF714A179C}"/>
          </ac:spMkLst>
        </pc:spChg>
      </pc:sldChg>
      <pc:sldChg chg="modSp modNotes">
        <pc:chgData name="Crystal Stewart" userId="GKZZVnRSUXtTMPrb39Zri5wg64SiJQpaNi8UeT9rgak=" providerId="None" clId="Web-{8184F583-312F-4325-A48F-1AE5D3FE68F6}" dt="2023-03-08T01:48:19.279" v="341"/>
        <pc:sldMkLst>
          <pc:docMk/>
          <pc:sldMk cId="2786557612" sldId="2892"/>
        </pc:sldMkLst>
        <pc:spChg chg="mod">
          <ac:chgData name="Crystal Stewart" userId="GKZZVnRSUXtTMPrb39Zri5wg64SiJQpaNi8UeT9rgak=" providerId="None" clId="Web-{8184F583-312F-4325-A48F-1AE5D3FE68F6}" dt="2023-03-08T01:45:01.772" v="284" actId="20577"/>
          <ac:spMkLst>
            <pc:docMk/>
            <pc:sldMk cId="2786557612" sldId="2892"/>
            <ac:spMk id="4" creationId="{4D93D22D-FB97-0F71-EDA9-70C82D549C62}"/>
          </ac:spMkLst>
        </pc:spChg>
      </pc:sldChg>
      <pc:sldChg chg="modSp modNotes">
        <pc:chgData name="Crystal Stewart" userId="GKZZVnRSUXtTMPrb39Zri5wg64SiJQpaNi8UeT9rgak=" providerId="None" clId="Web-{8184F583-312F-4325-A48F-1AE5D3FE68F6}" dt="2023-03-08T01:51:28.723" v="359"/>
        <pc:sldMkLst>
          <pc:docMk/>
          <pc:sldMk cId="2691338584" sldId="2893"/>
        </pc:sldMkLst>
        <pc:spChg chg="mod">
          <ac:chgData name="Crystal Stewart" userId="GKZZVnRSUXtTMPrb39Zri5wg64SiJQpaNi8UeT9rgak=" providerId="None" clId="Web-{8184F583-312F-4325-A48F-1AE5D3FE68F6}" dt="2023-03-08T01:49:26.718" v="346" actId="20577"/>
          <ac:spMkLst>
            <pc:docMk/>
            <pc:sldMk cId="2691338584" sldId="2893"/>
            <ac:spMk id="4" creationId="{4D93D22D-FB97-0F71-EDA9-70C82D549C62}"/>
          </ac:spMkLst>
        </pc:spChg>
      </pc:sldChg>
      <pc:sldChg chg="modSp modNotes">
        <pc:chgData name="Crystal Stewart" userId="GKZZVnRSUXtTMPrb39Zri5wg64SiJQpaNi8UeT9rgak=" providerId="None" clId="Web-{8184F583-312F-4325-A48F-1AE5D3FE68F6}" dt="2023-03-08T02:17:40.278" v="700"/>
        <pc:sldMkLst>
          <pc:docMk/>
          <pc:sldMk cId="1054707046" sldId="2894"/>
        </pc:sldMkLst>
        <pc:spChg chg="mod">
          <ac:chgData name="Crystal Stewart" userId="GKZZVnRSUXtTMPrb39Zri5wg64SiJQpaNi8UeT9rgak=" providerId="None" clId="Web-{8184F583-312F-4325-A48F-1AE5D3FE68F6}" dt="2023-03-08T02:13:11.878" v="573" actId="20577"/>
          <ac:spMkLst>
            <pc:docMk/>
            <pc:sldMk cId="1054707046" sldId="2894"/>
            <ac:spMk id="2" creationId="{8AAD9565-017F-C1AA-1D66-618555F18544}"/>
          </ac:spMkLst>
        </pc:spChg>
      </pc:sldChg>
      <pc:sldChg chg="modNotes">
        <pc:chgData name="Crystal Stewart" userId="GKZZVnRSUXtTMPrb39Zri5wg64SiJQpaNi8UeT9rgak=" providerId="None" clId="Web-{8184F583-312F-4325-A48F-1AE5D3FE68F6}" dt="2023-03-08T01:36:46.770" v="96"/>
        <pc:sldMkLst>
          <pc:docMk/>
          <pc:sldMk cId="3090933454" sldId="2898"/>
        </pc:sldMkLst>
      </pc:sldChg>
      <pc:sldChg chg="modNotes">
        <pc:chgData name="Crystal Stewart" userId="GKZZVnRSUXtTMPrb39Zri5wg64SiJQpaNi8UeT9rgak=" providerId="None" clId="Web-{8184F583-312F-4325-A48F-1AE5D3FE68F6}" dt="2023-03-08T02:08:17.836" v="569"/>
        <pc:sldMkLst>
          <pc:docMk/>
          <pc:sldMk cId="3447114106" sldId="2899"/>
        </pc:sldMkLst>
      </pc:sldChg>
      <pc:sldChg chg="modNotes">
        <pc:chgData name="Crystal Stewart" userId="GKZZVnRSUXtTMPrb39Zri5wg64SiJQpaNi8UeT9rgak=" providerId="None" clId="Web-{8184F583-312F-4325-A48F-1AE5D3FE68F6}" dt="2023-03-08T02:10:41.341" v="571"/>
        <pc:sldMkLst>
          <pc:docMk/>
          <pc:sldMk cId="2334299097" sldId="2901"/>
        </pc:sldMkLst>
      </pc:sldChg>
      <pc:sldChg chg="modNotes">
        <pc:chgData name="Crystal Stewart" userId="GKZZVnRSUXtTMPrb39Zri5wg64SiJQpaNi8UeT9rgak=" providerId="None" clId="Web-{8184F583-312F-4325-A48F-1AE5D3FE68F6}" dt="2023-03-08T02:18:18.904" v="724"/>
        <pc:sldMkLst>
          <pc:docMk/>
          <pc:sldMk cId="4218666172" sldId="2902"/>
        </pc:sldMkLst>
      </pc:sldChg>
    </pc:docChg>
  </pc:docChgLst>
  <pc:docChgLst>
    <pc:chgData name="Crystal Stewart" userId="GKZZVnRSUXtTMPrb39Zri5wg64SiJQpaNi8UeT9rgak=" providerId="None" clId="Web-{BFE217A3-169D-4CEF-AF9B-CFF61B0B1833}"/>
    <pc:docChg chg="modSld">
      <pc:chgData name="Crystal Stewart" userId="GKZZVnRSUXtTMPrb39Zri5wg64SiJQpaNi8UeT9rgak=" providerId="None" clId="Web-{BFE217A3-169D-4CEF-AF9B-CFF61B0B1833}" dt="2023-03-07T17:56:23.048" v="3" actId="20577"/>
      <pc:docMkLst>
        <pc:docMk/>
      </pc:docMkLst>
      <pc:sldChg chg="modSp">
        <pc:chgData name="Crystal Stewart" userId="GKZZVnRSUXtTMPrb39Zri5wg64SiJQpaNi8UeT9rgak=" providerId="None" clId="Web-{BFE217A3-169D-4CEF-AF9B-CFF61B0B1833}" dt="2023-03-07T17:56:23.048" v="3" actId="20577"/>
        <pc:sldMkLst>
          <pc:docMk/>
          <pc:sldMk cId="3657641284" sldId="2878"/>
        </pc:sldMkLst>
        <pc:spChg chg="mod">
          <ac:chgData name="Crystal Stewart" userId="GKZZVnRSUXtTMPrb39Zri5wg64SiJQpaNi8UeT9rgak=" providerId="None" clId="Web-{BFE217A3-169D-4CEF-AF9B-CFF61B0B1833}" dt="2023-03-07T17:56:23.048" v="3" actId="20577"/>
          <ac:spMkLst>
            <pc:docMk/>
            <pc:sldMk cId="3657641284" sldId="2878"/>
            <ac:spMk id="64" creationId="{D9E2D02E-FBB3-4767-BB37-3F850FCEB93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40D94D2-F06F-70DD-F329-7547419DF176}"/>
              </a:ext>
            </a:extLst>
          </p:cNvPr>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lang="en-CA" dirty="0"/>
          </a:p>
        </p:txBody>
      </p:sp>
      <p:sp>
        <p:nvSpPr>
          <p:cNvPr id="3" name="Date Placeholder 2">
            <a:extLst>
              <a:ext uri="{FF2B5EF4-FFF2-40B4-BE49-F238E27FC236}">
                <a16:creationId xmlns:a16="http://schemas.microsoft.com/office/drawing/2014/main" id="{9B93469D-2456-3DDD-FDC6-DC8F83FDE3D2}"/>
              </a:ext>
            </a:extLst>
          </p:cNvPr>
          <p:cNvSpPr>
            <a:spLocks noGrp="1"/>
          </p:cNvSpPr>
          <p:nvPr>
            <p:ph type="dt" sz="quarter" idx="1"/>
          </p:nvPr>
        </p:nvSpPr>
        <p:spPr>
          <a:xfrm>
            <a:off x="4021294" y="0"/>
            <a:ext cx="3076363" cy="513508"/>
          </a:xfrm>
          <a:prstGeom prst="rect">
            <a:avLst/>
          </a:prstGeom>
        </p:spPr>
        <p:txBody>
          <a:bodyPr vert="horz" lIns="99048" tIns="49524" rIns="99048" bIns="49524" rtlCol="0"/>
          <a:lstStyle>
            <a:lvl1pPr algn="r">
              <a:defRPr sz="1300"/>
            </a:lvl1pPr>
          </a:lstStyle>
          <a:p>
            <a:fld id="{CB1D1D50-55AC-477C-8D22-C0F986AD98B7}" type="datetimeFigureOut">
              <a:rPr lang="en-CA" smtClean="0"/>
              <a:t>2023-03-31</a:t>
            </a:fld>
            <a:endParaRPr lang="en-CA" dirty="0"/>
          </a:p>
        </p:txBody>
      </p:sp>
      <p:sp>
        <p:nvSpPr>
          <p:cNvPr id="4" name="Footer Placeholder 3">
            <a:extLst>
              <a:ext uri="{FF2B5EF4-FFF2-40B4-BE49-F238E27FC236}">
                <a16:creationId xmlns:a16="http://schemas.microsoft.com/office/drawing/2014/main" id="{751A78AC-677C-10EF-44F6-F7633B5EDFFF}"/>
              </a:ext>
            </a:extLst>
          </p:cNvPr>
          <p:cNvSpPr>
            <a:spLocks noGrp="1"/>
          </p:cNvSpPr>
          <p:nvPr>
            <p:ph type="ftr" sz="quarter" idx="2"/>
          </p:nvPr>
        </p:nvSpPr>
        <p:spPr>
          <a:xfrm>
            <a:off x="0" y="9721107"/>
            <a:ext cx="3076363" cy="513507"/>
          </a:xfrm>
          <a:prstGeom prst="rect">
            <a:avLst/>
          </a:prstGeom>
        </p:spPr>
        <p:txBody>
          <a:bodyPr vert="horz" lIns="99048" tIns="49524" rIns="99048" bIns="49524" rtlCol="0" anchor="b"/>
          <a:lstStyle>
            <a:lvl1pPr algn="l">
              <a:defRPr sz="1300"/>
            </a:lvl1pPr>
          </a:lstStyle>
          <a:p>
            <a:endParaRPr lang="en-CA" dirty="0"/>
          </a:p>
        </p:txBody>
      </p:sp>
      <p:sp>
        <p:nvSpPr>
          <p:cNvPr id="5" name="Slide Number Placeholder 4">
            <a:extLst>
              <a:ext uri="{FF2B5EF4-FFF2-40B4-BE49-F238E27FC236}">
                <a16:creationId xmlns:a16="http://schemas.microsoft.com/office/drawing/2014/main" id="{1D9E6576-B5F3-2347-ADFA-2B4E41F3206B}"/>
              </a:ext>
            </a:extLst>
          </p:cNvPr>
          <p:cNvSpPr>
            <a:spLocks noGrp="1"/>
          </p:cNvSpPr>
          <p:nvPr>
            <p:ph type="sldNum" sz="quarter" idx="3"/>
          </p:nvPr>
        </p:nvSpPr>
        <p:spPr>
          <a:xfrm>
            <a:off x="4021294" y="9721107"/>
            <a:ext cx="3076363" cy="513507"/>
          </a:xfrm>
          <a:prstGeom prst="rect">
            <a:avLst/>
          </a:prstGeom>
        </p:spPr>
        <p:txBody>
          <a:bodyPr vert="horz" lIns="99048" tIns="49524" rIns="99048" bIns="49524" rtlCol="0" anchor="b"/>
          <a:lstStyle>
            <a:lvl1pPr algn="r">
              <a:defRPr sz="1300"/>
            </a:lvl1pPr>
          </a:lstStyle>
          <a:p>
            <a:fld id="{851D1419-5F84-4BDA-9FA7-449E434F2648}" type="slidenum">
              <a:rPr lang="en-CA" smtClean="0"/>
              <a:t>‹#›</a:t>
            </a:fld>
            <a:endParaRPr lang="en-CA" dirty="0"/>
          </a:p>
        </p:txBody>
      </p:sp>
    </p:spTree>
    <p:extLst>
      <p:ext uri="{BB962C8B-B14F-4D97-AF65-F5344CB8AC3E}">
        <p14:creationId xmlns:p14="http://schemas.microsoft.com/office/powerpoint/2010/main" val="14461924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Notes Placeholder 7">
            <a:extLst>
              <a:ext uri="{FF2B5EF4-FFF2-40B4-BE49-F238E27FC236}">
                <a16:creationId xmlns:a16="http://schemas.microsoft.com/office/drawing/2014/main" id="{9327F555-3B3C-4066-B2FE-F78045126289}"/>
              </a:ext>
            </a:extLst>
          </p:cNvPr>
          <p:cNvSpPr>
            <a:spLocks noGrp="1"/>
          </p:cNvSpPr>
          <p:nvPr>
            <p:ph type="body" sz="quarter" idx="3"/>
          </p:nvPr>
        </p:nvSpPr>
        <p:spPr>
          <a:xfrm>
            <a:off x="477837" y="4229101"/>
            <a:ext cx="6143625" cy="5442608"/>
          </a:xfrm>
          <a:prstGeom prst="rect">
            <a:avLst/>
          </a:prstGeom>
        </p:spPr>
        <p:txBody>
          <a:bodyPr vert="horz" lIns="99048" tIns="49524" rIns="99048" bIns="49524"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12" name="Slide Image Placeholder 4">
            <a:extLst>
              <a:ext uri="{FF2B5EF4-FFF2-40B4-BE49-F238E27FC236}">
                <a16:creationId xmlns:a16="http://schemas.microsoft.com/office/drawing/2014/main" id="{E6B2424D-5E30-EF11-E665-2A0EF76894AE}"/>
              </a:ext>
            </a:extLst>
          </p:cNvPr>
          <p:cNvSpPr>
            <a:spLocks noGrp="1" noRot="1" noChangeAspect="1"/>
          </p:cNvSpPr>
          <p:nvPr>
            <p:ph type="sldImg" idx="2"/>
          </p:nvPr>
        </p:nvSpPr>
        <p:spPr>
          <a:xfrm>
            <a:off x="477838" y="460375"/>
            <a:ext cx="6143625" cy="3455988"/>
          </a:xfrm>
          <a:prstGeom prst="rect">
            <a:avLst/>
          </a:prstGeom>
          <a:noFill/>
          <a:ln w="12700">
            <a:solidFill>
              <a:prstClr val="black"/>
            </a:solidFill>
          </a:ln>
        </p:spPr>
        <p:txBody>
          <a:bodyPr vert="horz" lIns="99048" tIns="49524" rIns="99048" bIns="49524" rtlCol="0" anchor="ctr"/>
          <a:lstStyle/>
          <a:p>
            <a:endParaRPr lang="en-CA" dirty="0"/>
          </a:p>
        </p:txBody>
      </p:sp>
      <p:sp>
        <p:nvSpPr>
          <p:cNvPr id="2" name="Slide Number Placeholder 1">
            <a:extLst>
              <a:ext uri="{FF2B5EF4-FFF2-40B4-BE49-F238E27FC236}">
                <a16:creationId xmlns:a16="http://schemas.microsoft.com/office/drawing/2014/main" id="{8DA71432-EF8C-29D2-1792-8D25CCBDBE6C}"/>
              </a:ext>
            </a:extLst>
          </p:cNvPr>
          <p:cNvSpPr>
            <a:spLocks noGrp="1"/>
          </p:cNvSpPr>
          <p:nvPr>
            <p:ph type="sldNum" sz="quarter" idx="5"/>
          </p:nvPr>
        </p:nvSpPr>
        <p:spPr>
          <a:xfrm>
            <a:off x="4021138" y="9721850"/>
            <a:ext cx="3076575" cy="512763"/>
          </a:xfrm>
          <a:prstGeom prst="rect">
            <a:avLst/>
          </a:prstGeom>
        </p:spPr>
        <p:txBody>
          <a:bodyPr vert="horz" lIns="91440" tIns="45720" rIns="91440" bIns="45720" rtlCol="0" anchor="b"/>
          <a:lstStyle>
            <a:lvl1pPr algn="r">
              <a:defRPr sz="1200"/>
            </a:lvl1pPr>
          </a:lstStyle>
          <a:p>
            <a:fld id="{0FDD7458-8510-4E3E-9F56-780E126F4328}" type="slidenum">
              <a:rPr lang="en-US" smtClean="0"/>
              <a:t>‹#›</a:t>
            </a:fld>
            <a:endParaRPr lang="en-US" dirty="0"/>
          </a:p>
        </p:txBody>
      </p:sp>
    </p:spTree>
    <p:extLst>
      <p:ext uri="{BB962C8B-B14F-4D97-AF65-F5344CB8AC3E}">
        <p14:creationId xmlns:p14="http://schemas.microsoft.com/office/powerpoint/2010/main" val="4015067470"/>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6286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10858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15430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20002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WELCOME</a:t>
            </a:r>
          </a:p>
          <a:p>
            <a:r>
              <a:rPr lang="en-GB" dirty="0">
                <a:sym typeface="Helvetica Neue"/>
              </a:rPr>
              <a:t>Welcome the participants</a:t>
            </a:r>
            <a:endParaRPr lang="en-BE" dirty="0"/>
          </a:p>
        </p:txBody>
      </p:sp>
      <p:sp>
        <p:nvSpPr>
          <p:cNvPr id="6" name="Slide Image Placeholder 5">
            <a:extLst>
              <a:ext uri="{FF2B5EF4-FFF2-40B4-BE49-F238E27FC236}">
                <a16:creationId xmlns:a16="http://schemas.microsoft.com/office/drawing/2014/main" id="{25AF96E2-F1E2-3619-B5C8-74267D3A3D8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DE99257-AFBE-2F00-7C56-B9A2DFDA34E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a:t>
            </a:fld>
            <a:endParaRPr lang="en-US" sz="1200" dirty="0">
              <a:latin typeface="+mn-lt"/>
            </a:endParaRPr>
          </a:p>
        </p:txBody>
      </p:sp>
    </p:spTree>
    <p:extLst>
      <p:ext uri="{BB962C8B-B14F-4D97-AF65-F5344CB8AC3E}">
        <p14:creationId xmlns:p14="http://schemas.microsoft.com/office/powerpoint/2010/main" val="33721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2 DURATION: 1h10</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______________________________________________________________________________</a:t>
            </a:r>
          </a:p>
          <a:p>
            <a:pPr marL="0" indent="0">
              <a:buNone/>
            </a:pPr>
            <a:endParaRPr lang="en-GB" dirty="0"/>
          </a:p>
          <a:p>
            <a:pPr marL="0" indent="0">
              <a:buNone/>
            </a:pPr>
            <a:r>
              <a:rPr lang="en-GB" b="1" dirty="0"/>
              <a:t>EXPLANATION</a:t>
            </a:r>
          </a:p>
          <a:p>
            <a:r>
              <a:rPr lang="en-GB" i="1" dirty="0"/>
              <a:t>In this session, we will discuss the importance of being prepared before you meet a child and parent, caregiver, and/or trusted adult</a:t>
            </a:r>
            <a:endParaRPr lang="en-GB" i="1" dirty="0">
              <a:cs typeface="Calibri"/>
            </a:endParaRPr>
          </a:p>
          <a:p>
            <a:r>
              <a:rPr lang="en-GB" i="1" dirty="0"/>
              <a:t>This includes important considerations to make sure that the child remains safe and does not experience further harm as a result of your meeting and interaction</a:t>
            </a:r>
          </a:p>
          <a:p>
            <a:r>
              <a:rPr lang="en-GB" i="1" dirty="0"/>
              <a:t>First, we will discuss how to select the right environment to speak to the child in</a:t>
            </a:r>
          </a:p>
        </p:txBody>
      </p:sp>
      <p:sp>
        <p:nvSpPr>
          <p:cNvPr id="6" name="Slide Image Placeholder 5">
            <a:extLst>
              <a:ext uri="{FF2B5EF4-FFF2-40B4-BE49-F238E27FC236}">
                <a16:creationId xmlns:a16="http://schemas.microsoft.com/office/drawing/2014/main" id="{7555F208-299F-ED0A-01FE-353A13DE0A1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CAED87C2-BA56-5138-2A1E-7882A229611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10</a:t>
            </a:fld>
            <a:endParaRPr lang="en-US" sz="1200" dirty="0">
              <a:latin typeface="+mn-lt"/>
            </a:endParaRPr>
          </a:p>
        </p:txBody>
      </p:sp>
    </p:spTree>
    <p:extLst>
      <p:ext uri="{BB962C8B-B14F-4D97-AF65-F5344CB8AC3E}">
        <p14:creationId xmlns:p14="http://schemas.microsoft.com/office/powerpoint/2010/main" val="32615044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(10 minutes)</a:t>
            </a:r>
          </a:p>
          <a:p>
            <a:r>
              <a:rPr lang="en-GB" i="1" dirty="0"/>
              <a:t>One of the most important considerations before meeting with a child and/or their caregivers/trusted adults is the location or space where the meeting will be held.</a:t>
            </a:r>
            <a:endParaRPr lang="en-GB" i="1" dirty="0">
              <a:cs typeface="Calibri"/>
            </a:endParaRPr>
          </a:p>
          <a:p>
            <a:r>
              <a:rPr lang="en-GB" i="1" dirty="0"/>
              <a:t>What are key considerations when selecting a space to meet with the child and/or caregivers/trusted adults?</a:t>
            </a:r>
            <a:endParaRPr lang="en-GB" i="1" dirty="0">
              <a:cs typeface="Calibri"/>
            </a:endParaRPr>
          </a:p>
          <a:p>
            <a:r>
              <a:rPr lang="en-GB" dirty="0"/>
              <a:t>Write the responses down on a flipchart</a:t>
            </a:r>
          </a:p>
          <a:p>
            <a:endParaRPr lang="en-GB" dirty="0"/>
          </a:p>
          <a:p>
            <a:endParaRPr lang="en-GB" dirty="0"/>
          </a:p>
        </p:txBody>
      </p:sp>
      <p:sp>
        <p:nvSpPr>
          <p:cNvPr id="6" name="Slide Image Placeholder 5">
            <a:extLst>
              <a:ext uri="{FF2B5EF4-FFF2-40B4-BE49-F238E27FC236}">
                <a16:creationId xmlns:a16="http://schemas.microsoft.com/office/drawing/2014/main" id="{46188330-A19A-E9EF-3F6D-43C4914FA8E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677792A-A6DE-5BC2-66D9-021BB4A0DA5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11</a:t>
            </a:fld>
            <a:endParaRPr lang="en-US" sz="1200" dirty="0">
              <a:latin typeface="+mn-lt"/>
            </a:endParaRPr>
          </a:p>
        </p:txBody>
      </p:sp>
    </p:spTree>
    <p:extLst>
      <p:ext uri="{BB962C8B-B14F-4D97-AF65-F5344CB8AC3E}">
        <p14:creationId xmlns:p14="http://schemas.microsoft.com/office/powerpoint/2010/main" val="2911484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Identifying the right place to meet with the child is important because:</a:t>
            </a:r>
          </a:p>
          <a:p>
            <a:pPr lvl="1"/>
            <a:r>
              <a:rPr lang="en-GB" i="1" dirty="0"/>
              <a:t>It allows the child to openly and honestly communicate</a:t>
            </a:r>
          </a:p>
          <a:p>
            <a:pPr lvl="1"/>
            <a:r>
              <a:rPr lang="en-GB" i="1" dirty="0"/>
              <a:t>It ensures the safety of the child and not causing any further harm</a:t>
            </a:r>
            <a:endParaRPr lang="en-GB" i="1" dirty="0">
              <a:cs typeface="Calibri"/>
            </a:endParaRPr>
          </a:p>
          <a:p>
            <a:pPr lvl="1"/>
            <a:r>
              <a:rPr lang="en-GB" i="1" dirty="0"/>
              <a:t>It enables child participation </a:t>
            </a:r>
            <a:endParaRPr lang="en-GB" i="1" dirty="0">
              <a:cs typeface="Calibri" panose="020F0502020204030204"/>
            </a:endParaRPr>
          </a:p>
          <a:p>
            <a:r>
              <a:rPr lang="en-GB" i="1" dirty="0"/>
              <a:t>These are the same considerations as the appropriate environment to enable child participation we discussed in Module 2</a:t>
            </a:r>
            <a:endParaRPr lang="en-GB" dirty="0"/>
          </a:p>
          <a:p>
            <a:r>
              <a:rPr lang="en-GB" i="1" dirty="0"/>
              <a:t>When supporting children with a disability it is important to check if there are any barriers that might exclude the child</a:t>
            </a:r>
            <a:endParaRPr lang="en-GB" i="1" dirty="0">
              <a:cs typeface="Calibri"/>
            </a:endParaRPr>
          </a:p>
          <a:p>
            <a:pPr lvl="0"/>
            <a:r>
              <a:rPr lang="en-GB" i="1" dirty="0"/>
              <a:t>Do you remember the barriers for children with disabilities from Module 1?</a:t>
            </a:r>
          </a:p>
          <a:p>
            <a:pPr lvl="1"/>
            <a:r>
              <a:rPr lang="en-GB" dirty="0"/>
              <a:t>Physical barriers</a:t>
            </a:r>
          </a:p>
          <a:p>
            <a:pPr lvl="1"/>
            <a:r>
              <a:rPr lang="en-GB" dirty="0"/>
              <a:t>Attitude barriers</a:t>
            </a:r>
          </a:p>
          <a:p>
            <a:pPr lvl="1"/>
            <a:r>
              <a:rPr lang="en-GB" dirty="0"/>
              <a:t>Barriers in communication </a:t>
            </a:r>
          </a:p>
          <a:p>
            <a:pPr lvl="1"/>
            <a:r>
              <a:rPr lang="en-GB" dirty="0"/>
              <a:t>Institutional barriers</a:t>
            </a:r>
          </a:p>
        </p:txBody>
      </p:sp>
      <p:sp>
        <p:nvSpPr>
          <p:cNvPr id="6" name="Slide Image Placeholder 5">
            <a:extLst>
              <a:ext uri="{FF2B5EF4-FFF2-40B4-BE49-F238E27FC236}">
                <a16:creationId xmlns:a16="http://schemas.microsoft.com/office/drawing/2014/main" id="{AB203392-BA6B-D522-D031-891973E65DD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EF201D2-F3CF-84EE-79A9-88D29794CE4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12</a:t>
            </a:fld>
            <a:endParaRPr lang="en-US" sz="1200" dirty="0">
              <a:latin typeface="+mn-lt"/>
            </a:endParaRPr>
          </a:p>
        </p:txBody>
      </p:sp>
    </p:spTree>
    <p:extLst>
      <p:ext uri="{BB962C8B-B14F-4D97-AF65-F5344CB8AC3E}">
        <p14:creationId xmlns:p14="http://schemas.microsoft.com/office/powerpoint/2010/main" val="14136140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For each consideration, give the explanation below:</a:t>
            </a:r>
            <a:endParaRPr lang="en-GB" dirty="0">
              <a:cs typeface="Calibri"/>
            </a:endParaRPr>
          </a:p>
          <a:p>
            <a:pPr lvl="1"/>
            <a:r>
              <a:rPr lang="en-GB" b="1" i="1" dirty="0"/>
              <a:t>Safe: </a:t>
            </a:r>
            <a:r>
              <a:rPr lang="en-GB" i="1" dirty="0"/>
              <a:t>If you speak to a child in an environment where they are not safe or where they do not feel safe, you might cause more harm to the child and you will not be able to have open communication. </a:t>
            </a:r>
          </a:p>
          <a:p>
            <a:pPr lvl="1"/>
            <a:r>
              <a:rPr lang="en-GB" b="1" i="1" dirty="0"/>
              <a:t>Private: </a:t>
            </a:r>
            <a:r>
              <a:rPr lang="en-GB" i="1" dirty="0"/>
              <a:t>If someone overhears your conversation, it might cause more harm to the child.</a:t>
            </a:r>
          </a:p>
          <a:p>
            <a:pPr lvl="1"/>
            <a:r>
              <a:rPr lang="en-GB" b="1" i="1" dirty="0"/>
              <a:t>Quiet: </a:t>
            </a:r>
            <a:r>
              <a:rPr lang="en-GB" i="1" dirty="0"/>
              <a:t>If the space is too noisy you and the child are likely to find it hard to concentrate and could misunderstand each other. You’re also more likely to speak louder and be overheard.</a:t>
            </a:r>
          </a:p>
          <a:p>
            <a:pPr lvl="1"/>
            <a:r>
              <a:rPr lang="en-GB" b="1" i="1" dirty="0"/>
              <a:t>Accessible: </a:t>
            </a:r>
            <a:r>
              <a:rPr lang="en-GB" i="1" dirty="0"/>
              <a:t>If you ask the child and/or their parent, caregiver  or trusted adult to meet you somewhere that they cannot access or that is very hard (for example too costly) to access, they are unlikely to come.</a:t>
            </a:r>
            <a:endParaRPr lang="en-GB" i="1" dirty="0">
              <a:cs typeface="Calibri"/>
            </a:endParaRPr>
          </a:p>
          <a:p>
            <a:pPr lvl="1"/>
            <a:r>
              <a:rPr lang="en-GB" b="1" i="1" dirty="0"/>
              <a:t>Comfortable and child-friendly: </a:t>
            </a:r>
            <a:r>
              <a:rPr lang="en-GB" i="1" dirty="0"/>
              <a:t>If you ask the child to speak to you in a place that is not child-friendly or age appropriate, they are unlikely to open up or come again. </a:t>
            </a:r>
            <a:endParaRPr lang="en-GB" i="1" dirty="0">
              <a:cs typeface="Calibri"/>
            </a:endParaRPr>
          </a:p>
          <a:p>
            <a:pPr lvl="1"/>
            <a:r>
              <a:rPr lang="en-GB" b="1" i="1" dirty="0"/>
              <a:t>Inclusive: </a:t>
            </a:r>
            <a:r>
              <a:rPr lang="en-GB" i="1" dirty="0"/>
              <a:t>Identify and address barriers that might exclude children with disabilities so that they can fully participate in the process.  </a:t>
            </a:r>
            <a:endParaRPr lang="en-GB" i="1" dirty="0">
              <a:cs typeface="Calibri"/>
            </a:endParaRPr>
          </a:p>
          <a:p>
            <a:r>
              <a:rPr lang="en-GB" i="1" dirty="0"/>
              <a:t>Does anyone have any questions or need clarification?</a:t>
            </a:r>
          </a:p>
          <a:p>
            <a:r>
              <a:rPr lang="en-GB" i="1" dirty="0"/>
              <a:t>Next, we will discuss </a:t>
            </a:r>
            <a:r>
              <a:rPr lang="en-GB" i="1" u="sng" dirty="0"/>
              <a:t>who</a:t>
            </a:r>
            <a:r>
              <a:rPr lang="en-GB" i="1" dirty="0"/>
              <a:t> should be present during the meeting with the child</a:t>
            </a:r>
            <a:endParaRPr lang="en-BE" i="1"/>
          </a:p>
        </p:txBody>
      </p:sp>
      <p:sp>
        <p:nvSpPr>
          <p:cNvPr id="6" name="Slide Image Placeholder 5">
            <a:extLst>
              <a:ext uri="{FF2B5EF4-FFF2-40B4-BE49-F238E27FC236}">
                <a16:creationId xmlns:a16="http://schemas.microsoft.com/office/drawing/2014/main" id="{48F51CD9-0408-2FBC-17BF-045B278EECB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65CB3DC-10D4-E6E6-AF67-44FE03032F4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13</a:t>
            </a:fld>
            <a:endParaRPr lang="en-US" sz="1200" dirty="0">
              <a:latin typeface="+mn-lt"/>
            </a:endParaRPr>
          </a:p>
        </p:txBody>
      </p:sp>
    </p:spTree>
    <p:extLst>
      <p:ext uri="{BB962C8B-B14F-4D97-AF65-F5344CB8AC3E}">
        <p14:creationId xmlns:p14="http://schemas.microsoft.com/office/powerpoint/2010/main" val="3815706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Before meeting a child, caseworkers should check whether somebody else should be present</a:t>
            </a:r>
          </a:p>
          <a:p>
            <a:pPr>
              <a:defRPr/>
            </a:pPr>
            <a:r>
              <a:rPr lang="en-GB" i="1" dirty="0"/>
              <a:t>Children receiving case management services should be supported by their parent or caregiver who take care of them on a regular basis</a:t>
            </a:r>
            <a:endParaRPr lang="en-GB" i="1" dirty="0">
              <a:cs typeface="Calibri"/>
            </a:endParaRPr>
          </a:p>
          <a:p>
            <a:pPr lvl="1">
              <a:defRPr/>
            </a:pPr>
            <a:r>
              <a:rPr lang="en-GB" i="1" dirty="0"/>
              <a:t>The parent/caregiver is the main person responsible for the child’s care and protection. </a:t>
            </a:r>
            <a:endParaRPr lang="en-GB" i="1" dirty="0">
              <a:cs typeface="Calibri" panose="020F0502020204030204"/>
            </a:endParaRPr>
          </a:p>
          <a:p>
            <a:pPr lvl="1">
              <a:defRPr/>
            </a:pPr>
            <a:r>
              <a:rPr lang="en-GB" i="1" dirty="0"/>
              <a:t>Children might feel more comfortable if their parent or primary caregiver is present during the meeting. </a:t>
            </a:r>
            <a:endParaRPr lang="en-GB" i="1" dirty="0">
              <a:cs typeface="Calibri" panose="020F0502020204030204"/>
            </a:endParaRPr>
          </a:p>
          <a:p>
            <a:r>
              <a:rPr lang="en-GB" i="1" dirty="0"/>
              <a:t>In some cases there might be reasons not to include the parent or primary caregiver during a meeting with the child:</a:t>
            </a:r>
            <a:endParaRPr lang="en-GB" i="1" dirty="0">
              <a:cs typeface="Calibri" panose="020F0502020204030204"/>
            </a:endParaRPr>
          </a:p>
          <a:p>
            <a:pPr lvl="1"/>
            <a:r>
              <a:rPr lang="en-GB" i="1" dirty="0"/>
              <a:t>The child specifically requests that they prefer to meet without their parent or primary caregiver</a:t>
            </a:r>
            <a:endParaRPr lang="en-GB" i="1" dirty="0">
              <a:cs typeface="Calibri" panose="020F0502020204030204"/>
            </a:endParaRPr>
          </a:p>
          <a:p>
            <a:pPr lvl="1"/>
            <a:r>
              <a:rPr lang="en-GB" i="1" dirty="0"/>
              <a:t>The parent/caregiver is likely to cause harm to the child</a:t>
            </a:r>
            <a:endParaRPr lang="en-GB" i="1" dirty="0">
              <a:cs typeface="Calibri" panose="020F0502020204030204"/>
            </a:endParaRPr>
          </a:p>
          <a:p>
            <a:pPr lvl="1"/>
            <a:r>
              <a:rPr lang="en-GB" i="1" dirty="0"/>
              <a:t>The child and parent/caregiver are separated (the parent/caregiver is far away or missing)</a:t>
            </a:r>
            <a:endParaRPr lang="en-GB" i="1" dirty="0">
              <a:cs typeface="Calibri" panose="020F0502020204030204"/>
            </a:endParaRPr>
          </a:p>
          <a:p>
            <a:pPr lvl="1"/>
            <a:r>
              <a:rPr lang="en-GB" i="1" dirty="0"/>
              <a:t>There is no parent or caregiver and the child is unaccompanied</a:t>
            </a:r>
          </a:p>
          <a:p>
            <a:r>
              <a:rPr lang="en-GB" i="1" dirty="0"/>
              <a:t>If this is the case, it is appropriate to meet with the child individually</a:t>
            </a:r>
            <a:endParaRPr lang="en-GB" i="1" dirty="0">
              <a:cs typeface="Calibri"/>
            </a:endParaRPr>
          </a:p>
          <a:p>
            <a:r>
              <a:rPr lang="en-GB" i="1" dirty="0"/>
              <a:t>It is also important to see if the child prefers that a trusted adult (like another family member or friend) is present to support them </a:t>
            </a:r>
            <a:endParaRPr lang="en-GB" i="1" dirty="0">
              <a:cs typeface="Calibri" panose="020F0502020204030204"/>
            </a:endParaRPr>
          </a:p>
          <a:p>
            <a:endParaRPr lang="en-GB" dirty="0"/>
          </a:p>
          <a:p>
            <a:pPr marL="0" indent="0">
              <a:buNone/>
            </a:pPr>
            <a:r>
              <a:rPr lang="en-GB" b="1" dirty="0"/>
              <a:t>INTRODUCTION</a:t>
            </a:r>
          </a:p>
          <a:p>
            <a:r>
              <a:rPr lang="en-GB" dirty="0"/>
              <a:t>Guide participants to </a:t>
            </a:r>
            <a:r>
              <a:rPr lang="en-GB" b="1" dirty="0"/>
              <a:t>Workbook page 44: Identifying who should be present when meeting the child</a:t>
            </a:r>
            <a:endParaRPr lang="en-GB" dirty="0"/>
          </a:p>
          <a:p>
            <a:r>
              <a:rPr lang="en-GB" i="1" dirty="0"/>
              <a:t>On your own:</a:t>
            </a:r>
          </a:p>
          <a:p>
            <a:pPr lvl="1"/>
            <a:r>
              <a:rPr lang="en-GB" i="1" dirty="0"/>
              <a:t>Reflect on the two questions listed </a:t>
            </a:r>
          </a:p>
          <a:p>
            <a:pPr lvl="1"/>
            <a:r>
              <a:rPr lang="en-GB" i="1" dirty="0"/>
              <a:t>Write down your answers</a:t>
            </a:r>
          </a:p>
          <a:p>
            <a:pPr marL="0" indent="0">
              <a:buNone/>
            </a:pPr>
            <a:endParaRPr lang="en-GB" b="1" dirty="0"/>
          </a:p>
          <a:p>
            <a:pPr marL="0" indent="0">
              <a:buNone/>
            </a:pPr>
            <a:r>
              <a:rPr lang="en-GB" b="1" dirty="0"/>
              <a:t>INDIVIDUAL WORK (10 minutes)</a:t>
            </a:r>
          </a:p>
          <a:p>
            <a:pPr marL="171450" marR="0" lvl="0" indent="-171450" algn="l" defTabSz="914400" rtl="0" eaLnBrk="1" fontAlgn="auto" latinLnBrk="0" hangingPunct="1">
              <a:lnSpc>
                <a:spcPct val="100000"/>
              </a:lnSpc>
              <a:spcBef>
                <a:spcPts val="0"/>
              </a:spcBef>
              <a:spcAft>
                <a:spcPts val="0"/>
              </a:spcAft>
              <a:buClrTx/>
              <a:buSzTx/>
              <a:tabLst/>
              <a:defRPr/>
            </a:pPr>
            <a:r>
              <a:rPr lang="en-GB" dirty="0"/>
              <a:t>Inform the participants they have 10 minutes to complete the activity</a:t>
            </a:r>
          </a:p>
          <a:p>
            <a:pPr marL="0" indent="0">
              <a:buNone/>
            </a:pPr>
            <a:endParaRPr lang="en-GB" b="1" dirty="0"/>
          </a:p>
          <a:p>
            <a:pPr marL="0" indent="0">
              <a:buNone/>
            </a:pPr>
            <a:r>
              <a:rPr lang="en-GB" b="1" dirty="0"/>
              <a:t>CONTINUED </a:t>
            </a:r>
            <a:r>
              <a:rPr lang="en-GB" b="1" dirty="0">
                <a:sym typeface="Wingdings" panose="05000000000000000000" pitchFamily="2" charset="2"/>
              </a:rPr>
              <a:t></a:t>
            </a:r>
            <a:endParaRPr lang="en-GB" b="1" dirty="0"/>
          </a:p>
        </p:txBody>
      </p:sp>
      <p:sp>
        <p:nvSpPr>
          <p:cNvPr id="6" name="Slide Image Placeholder 5">
            <a:extLst>
              <a:ext uri="{FF2B5EF4-FFF2-40B4-BE49-F238E27FC236}">
                <a16:creationId xmlns:a16="http://schemas.microsoft.com/office/drawing/2014/main" id="{4F7C1ACD-C4DC-BD10-C6A1-4390C6BD883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096A800F-8983-D71D-56E7-EDCA5621EBA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14</a:t>
            </a:fld>
            <a:endParaRPr lang="en-US" sz="1200" dirty="0">
              <a:latin typeface="+mn-lt"/>
            </a:endParaRPr>
          </a:p>
        </p:txBody>
      </p:sp>
    </p:spTree>
    <p:extLst>
      <p:ext uri="{BB962C8B-B14F-4D97-AF65-F5344CB8AC3E}">
        <p14:creationId xmlns:p14="http://schemas.microsoft.com/office/powerpoint/2010/main" val="19534460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7" y="460375"/>
            <a:ext cx="6143625" cy="9211334"/>
          </a:xfrm>
        </p:spPr>
        <p:txBody>
          <a:bodyPr/>
          <a:lstStyle/>
          <a:p>
            <a:pPr marL="0" indent="0">
              <a:buNone/>
            </a:pPr>
            <a:r>
              <a:rPr lang="en-GB" b="1" dirty="0"/>
              <a:t>PLENARY DISCUSSION</a:t>
            </a:r>
          </a:p>
          <a:p>
            <a:r>
              <a:rPr lang="en-GB" dirty="0"/>
              <a:t>Ask for volunteers to share their ideas </a:t>
            </a:r>
          </a:p>
          <a:p>
            <a:r>
              <a:rPr lang="en-GB" dirty="0"/>
              <a:t>Guide a short group discussion if needed</a:t>
            </a:r>
          </a:p>
          <a:p>
            <a:r>
              <a:rPr lang="en-GB" dirty="0"/>
              <a:t>Complement with the example responses below</a:t>
            </a:r>
          </a:p>
          <a:p>
            <a:pPr marL="0" indent="0">
              <a:buNone/>
            </a:pPr>
            <a:r>
              <a:rPr lang="en-GB" b="1" dirty="0"/>
              <a:t>______________________________________________________________________________</a:t>
            </a:r>
          </a:p>
          <a:p>
            <a:pPr marL="0" indent="0">
              <a:buNone/>
            </a:pPr>
            <a:endParaRPr lang="en-GB" b="1" dirty="0"/>
          </a:p>
          <a:p>
            <a:pPr marL="0" indent="0">
              <a:buNone/>
            </a:pPr>
            <a:r>
              <a:rPr lang="en-GB" b="1" dirty="0"/>
              <a:t>EXAMPLE RESPONSES</a:t>
            </a:r>
            <a:endParaRPr lang="en-GB" dirty="0"/>
          </a:p>
          <a:p>
            <a:pPr lvl="0"/>
            <a:r>
              <a:rPr lang="en-GB" b="1" dirty="0"/>
              <a:t>Who can be a trusted adult?</a:t>
            </a:r>
          </a:p>
          <a:p>
            <a:pPr lvl="1"/>
            <a:r>
              <a:rPr lang="en-GB" dirty="0"/>
              <a:t>Extended family members (uncle, aunt, cousin, grandparents, adult siblings or any other family member)</a:t>
            </a:r>
            <a:endParaRPr lang="en-GB" dirty="0">
              <a:cs typeface="Calibri"/>
            </a:endParaRPr>
          </a:p>
          <a:p>
            <a:pPr lvl="1"/>
            <a:r>
              <a:rPr lang="en-GB" dirty="0"/>
              <a:t>Community members (community leader, community volunteer or other community members)</a:t>
            </a:r>
          </a:p>
          <a:p>
            <a:pPr lvl="1"/>
            <a:r>
              <a:rPr lang="en-GB" dirty="0"/>
              <a:t>Adults of other agencies supporting the child (teacher, </a:t>
            </a:r>
            <a:r>
              <a:rPr lang="en-GB" dirty="0" err="1"/>
              <a:t>center</a:t>
            </a:r>
            <a:r>
              <a:rPr lang="en-GB" dirty="0"/>
              <a:t> assistant, youth club coach,…)</a:t>
            </a:r>
            <a:endParaRPr lang="en-GB" dirty="0">
              <a:cs typeface="Calibri"/>
            </a:endParaRPr>
          </a:p>
          <a:p>
            <a:r>
              <a:rPr lang="en-GB" b="1" dirty="0"/>
              <a:t>Identifying a trusted adult? </a:t>
            </a:r>
            <a:endParaRPr lang="en-GB" b="1" dirty="0">
              <a:cs typeface="Calibri"/>
            </a:endParaRPr>
          </a:p>
          <a:p>
            <a:pPr lvl="1"/>
            <a:r>
              <a:rPr lang="en-GB" dirty="0"/>
              <a:t>Conduct a mapping exercise of the different trusted adults within the child’s social and community networks: </a:t>
            </a:r>
            <a:endParaRPr lang="en-GB" dirty="0">
              <a:cs typeface="Calibri"/>
            </a:endParaRPr>
          </a:p>
          <a:p>
            <a:pPr lvl="2"/>
            <a:r>
              <a:rPr lang="en-GB" dirty="0"/>
              <a:t>Ask the child who they trust</a:t>
            </a:r>
            <a:endParaRPr lang="en-GB" dirty="0">
              <a:cs typeface="Calibri" panose="020F0502020204030204"/>
            </a:endParaRPr>
          </a:p>
          <a:p>
            <a:pPr lvl="2"/>
            <a:r>
              <a:rPr lang="en-GB" dirty="0"/>
              <a:t>Ask the child with whom they feel comfortable or enjoy spending time with</a:t>
            </a:r>
          </a:p>
          <a:p>
            <a:pPr lvl="2"/>
            <a:r>
              <a:rPr lang="en-GB" dirty="0"/>
              <a:t>Ask the child to whom they go to with their problems or difficult life situations</a:t>
            </a:r>
            <a:endParaRPr lang="en-GB" dirty="0">
              <a:cs typeface="Calibri"/>
            </a:endParaRPr>
          </a:p>
          <a:p>
            <a:pPr lvl="2"/>
            <a:r>
              <a:rPr lang="en-GB" dirty="0"/>
              <a:t>Ask if someone is already helping them </a:t>
            </a:r>
          </a:p>
          <a:p>
            <a:pPr lvl="1"/>
            <a:r>
              <a:rPr lang="en-GB" dirty="0"/>
              <a:t>Consider members of the child’s own community </a:t>
            </a:r>
            <a:endParaRPr lang="en-GB" dirty="0">
              <a:cs typeface="Calibri"/>
            </a:endParaRPr>
          </a:p>
          <a:p>
            <a:pPr lvl="1"/>
            <a:r>
              <a:rPr lang="en-GB" dirty="0"/>
              <a:t>It is also possible for the case management supervisor to be present if somebody else needs to be present,  but this should be the case only when the child has no other trusted adult who can be present to ensure the child continues to feel safe and not overwhelmed by another new person </a:t>
            </a:r>
            <a:endParaRPr lang="en-GB" dirty="0">
              <a:cs typeface="Calibri" panose="020F0502020204030204"/>
            </a:endParaRPr>
          </a:p>
        </p:txBody>
      </p:sp>
      <p:sp>
        <p:nvSpPr>
          <p:cNvPr id="2" name="Google Shape;725;p48:notes">
            <a:extLst>
              <a:ext uri="{FF2B5EF4-FFF2-40B4-BE49-F238E27FC236}">
                <a16:creationId xmlns:a16="http://schemas.microsoft.com/office/drawing/2014/main" id="{BC2AD0A9-5E1C-069D-2F32-23C62A640B5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15</a:t>
            </a:fld>
            <a:endParaRPr lang="en-US" sz="1200" dirty="0">
              <a:latin typeface="+mn-lt"/>
            </a:endParaRPr>
          </a:p>
        </p:txBody>
      </p:sp>
    </p:spTree>
    <p:extLst>
      <p:ext uri="{BB962C8B-B14F-4D97-AF65-F5344CB8AC3E}">
        <p14:creationId xmlns:p14="http://schemas.microsoft.com/office/powerpoint/2010/main" val="40674586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50" b="1" dirty="0"/>
              <a:t>INTRODUCTION</a:t>
            </a:r>
          </a:p>
          <a:p>
            <a:r>
              <a:rPr lang="en-GB" sz="1150" i="1" dirty="0"/>
              <a:t>When a caseworker meets with the child, information will be exchanged. </a:t>
            </a:r>
          </a:p>
          <a:p>
            <a:r>
              <a:rPr lang="en-GB" sz="1150" i="1" dirty="0"/>
              <a:t>The information the child and their parent, caregiver and/or trusted adult shared can be sensitive.</a:t>
            </a:r>
            <a:endParaRPr lang="en-GB" sz="1150" i="1">
              <a:cs typeface="Calibri"/>
            </a:endParaRPr>
          </a:p>
          <a:p>
            <a:r>
              <a:rPr lang="en-GB" sz="1150" i="1" dirty="0"/>
              <a:t>It’s normal for a caseworker to take notes. However, data protection principles need to be taken into account. </a:t>
            </a:r>
            <a:endParaRPr lang="en-GB" sz="1150" i="1">
              <a:cs typeface="Calibri" panose="020F0502020204030204"/>
            </a:endParaRPr>
          </a:p>
          <a:p>
            <a:r>
              <a:rPr lang="en-GB" sz="1150" dirty="0"/>
              <a:t>Remind participants of:</a:t>
            </a:r>
          </a:p>
          <a:p>
            <a:pPr lvl="1"/>
            <a:r>
              <a:rPr lang="en-GB" sz="1150" dirty="0"/>
              <a:t>Module 2 “Reasons to manage information collected in case management”. </a:t>
            </a:r>
          </a:p>
          <a:p>
            <a:pPr lvl="1"/>
            <a:r>
              <a:rPr lang="en-GB" sz="1150" dirty="0"/>
              <a:t>Module 2 “What and how to document information”.</a:t>
            </a:r>
          </a:p>
          <a:p>
            <a:pPr lvl="1"/>
            <a:r>
              <a:rPr lang="en-GB" sz="1150" dirty="0"/>
              <a:t>Module 2 “Personal data protection principles”</a:t>
            </a:r>
          </a:p>
          <a:p>
            <a:pPr marL="0" indent="0">
              <a:buNone/>
            </a:pPr>
            <a:endParaRPr lang="en-GB" sz="1150" dirty="0"/>
          </a:p>
          <a:p>
            <a:pPr marL="0" indent="0">
              <a:buNone/>
            </a:pPr>
            <a:r>
              <a:rPr lang="en-GB" sz="1150" b="1" dirty="0"/>
              <a:t>PLENARY DISCUSSION (10 minutes)</a:t>
            </a:r>
          </a:p>
          <a:p>
            <a:r>
              <a:rPr lang="en-GB" sz="1150" i="1" dirty="0"/>
              <a:t>Think of a time when someone has collected personal information and written notes about you</a:t>
            </a:r>
          </a:p>
          <a:p>
            <a:pPr lvl="1"/>
            <a:r>
              <a:rPr lang="en-GB" sz="1150" dirty="0"/>
              <a:t>Examples:</a:t>
            </a:r>
          </a:p>
          <a:p>
            <a:pPr lvl="2"/>
            <a:r>
              <a:rPr lang="en-GB" sz="1150" dirty="0"/>
              <a:t>A doctor taking notes about an illness</a:t>
            </a:r>
          </a:p>
          <a:p>
            <a:pPr lvl="2"/>
            <a:r>
              <a:rPr lang="en-GB" sz="1150" dirty="0"/>
              <a:t>A police officer collecting a report about a crime that you witnessed</a:t>
            </a:r>
          </a:p>
          <a:p>
            <a:pPr lvl="2"/>
            <a:r>
              <a:rPr lang="en-GB" sz="1150" dirty="0"/>
              <a:t>An interviewer making notes about your answers during a job interview</a:t>
            </a:r>
            <a:endParaRPr lang="en-GB" sz="1150">
              <a:cs typeface="Calibri"/>
            </a:endParaRPr>
          </a:p>
          <a:p>
            <a:r>
              <a:rPr lang="en-GB" sz="1150" i="1" dirty="0"/>
              <a:t>How does this makes you feel?</a:t>
            </a:r>
          </a:p>
          <a:p>
            <a:pPr lvl="1"/>
            <a:r>
              <a:rPr lang="en-GB" sz="1150" i="1" dirty="0"/>
              <a:t>What do you like?</a:t>
            </a:r>
          </a:p>
          <a:p>
            <a:pPr lvl="1"/>
            <a:r>
              <a:rPr lang="en-GB" sz="1150" i="1" dirty="0"/>
              <a:t>What do you dislike?</a:t>
            </a:r>
          </a:p>
          <a:p>
            <a:r>
              <a:rPr lang="en-GB" sz="1150" i="1" dirty="0"/>
              <a:t>If you do not have a personal example:</a:t>
            </a:r>
          </a:p>
          <a:p>
            <a:pPr lvl="1"/>
            <a:r>
              <a:rPr lang="en-GB" sz="1150" i="1" dirty="0"/>
              <a:t>Imagine what it would be like </a:t>
            </a:r>
          </a:p>
          <a:p>
            <a:pPr lvl="1"/>
            <a:r>
              <a:rPr lang="en-GB" sz="1150" i="1" dirty="0"/>
              <a:t>What could the person collecting the information do to make you feel better or worse about the situation?</a:t>
            </a:r>
          </a:p>
          <a:p>
            <a:pPr lvl="0"/>
            <a:r>
              <a:rPr lang="en-GB" sz="1150" i="1" dirty="0"/>
              <a:t>When preparing to speak with a child, it is important to think about how best to collect their information</a:t>
            </a:r>
            <a:endParaRPr lang="en-GB" sz="1150" i="1">
              <a:cs typeface="Calibri"/>
            </a:endParaRPr>
          </a:p>
          <a:p>
            <a:r>
              <a:rPr lang="en-GB" sz="1150" i="1" dirty="0"/>
              <a:t>If it is not collected appropriately, children might be frightened or confused about why you are asking them questions about distressing events and writing</a:t>
            </a:r>
            <a:endParaRPr lang="en-GB" sz="1150" i="1">
              <a:cs typeface="Calibri" panose="020F0502020204030204"/>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50" i="1" dirty="0"/>
              <a:t>Case management data is sensitive </a:t>
            </a:r>
          </a:p>
          <a:p>
            <a:r>
              <a:rPr lang="en-GB" sz="1150" i="1" dirty="0"/>
              <a:t>Protecting children also includes ensuring their data and information about them is protected</a:t>
            </a:r>
            <a:endParaRPr lang="en-GB" sz="1150" i="1" dirty="0">
              <a:cs typeface="Calibri"/>
            </a:endParaRPr>
          </a:p>
        </p:txBody>
      </p:sp>
      <p:sp>
        <p:nvSpPr>
          <p:cNvPr id="6" name="Slide Image Placeholder 5">
            <a:extLst>
              <a:ext uri="{FF2B5EF4-FFF2-40B4-BE49-F238E27FC236}">
                <a16:creationId xmlns:a16="http://schemas.microsoft.com/office/drawing/2014/main" id="{6566E2B9-69A6-F8AA-EAC5-E8064EFC981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A7433B4-E8CE-8A98-521F-AAC4A198D3D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16</a:t>
            </a:fld>
            <a:endParaRPr lang="en-US" sz="1200" dirty="0">
              <a:latin typeface="+mn-lt"/>
            </a:endParaRPr>
          </a:p>
        </p:txBody>
      </p:sp>
    </p:spTree>
    <p:extLst>
      <p:ext uri="{BB962C8B-B14F-4D97-AF65-F5344CB8AC3E}">
        <p14:creationId xmlns:p14="http://schemas.microsoft.com/office/powerpoint/2010/main" val="42651104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dirty="0"/>
              <a:t>Guide participants to </a:t>
            </a:r>
            <a:r>
              <a:rPr lang="en-GB" b="1" dirty="0"/>
              <a:t>Workbook page 45: How I prepare for meeting with a child</a:t>
            </a:r>
            <a:endParaRPr lang="en-GB" dirty="0"/>
          </a:p>
          <a:p>
            <a:r>
              <a:rPr lang="en-GB" i="1" dirty="0"/>
              <a:t>Draft your own checklist you can use when preparing to meet a child and their parent or caregiver. </a:t>
            </a:r>
          </a:p>
          <a:p>
            <a:pPr lvl="1"/>
            <a:r>
              <a:rPr lang="en-GB" i="1" dirty="0"/>
              <a:t>Make it specific </a:t>
            </a:r>
          </a:p>
          <a:p>
            <a:pPr lvl="1"/>
            <a:r>
              <a:rPr lang="en-GB" i="1" dirty="0"/>
              <a:t>Add activities/tasks you need to prepare</a:t>
            </a:r>
            <a:endParaRPr lang="en-GB" i="1" dirty="0">
              <a:cs typeface="Calibri"/>
            </a:endParaRPr>
          </a:p>
          <a:p>
            <a:pPr lvl="0"/>
            <a:r>
              <a:rPr lang="en-GB" b="0" i="1" dirty="0"/>
              <a:t>Think about:</a:t>
            </a:r>
          </a:p>
          <a:p>
            <a:pPr lvl="1"/>
            <a:r>
              <a:rPr lang="en-GB" i="1" dirty="0"/>
              <a:t>Can you let the child/caregiver/parent/trusted adult know in advance when you will visit or meet and check if they are available?</a:t>
            </a:r>
            <a:endParaRPr lang="en-GB" i="1" dirty="0">
              <a:cs typeface="Calibri"/>
            </a:endParaRPr>
          </a:p>
          <a:p>
            <a:pPr lvl="1"/>
            <a:r>
              <a:rPr lang="en-GB" i="1" dirty="0"/>
              <a:t>Review any case notes or referral notes received</a:t>
            </a:r>
          </a:p>
          <a:p>
            <a:pPr lvl="1"/>
            <a:r>
              <a:rPr lang="en-GB" i="1" dirty="0"/>
              <a:t>Do you need to organize transport to make sure you are on time?</a:t>
            </a:r>
            <a:endParaRPr lang="en-GB" i="1" dirty="0">
              <a:cs typeface="Calibri"/>
            </a:endParaRPr>
          </a:p>
          <a:p>
            <a:pPr lvl="1"/>
            <a:r>
              <a:rPr lang="en-GB" i="1" dirty="0"/>
              <a:t>How will you let your supervisor know when you are visiting?</a:t>
            </a:r>
          </a:p>
          <a:p>
            <a:pPr marL="0" indent="0">
              <a:buNone/>
            </a:pPr>
            <a:endParaRPr lang="en-GB" b="1" dirty="0"/>
          </a:p>
          <a:p>
            <a:pPr marL="0" indent="0">
              <a:buNone/>
            </a:pPr>
            <a:r>
              <a:rPr lang="en-GB" b="1" dirty="0"/>
              <a:t>INDIVIDUAL WORK (10 minutes)</a:t>
            </a:r>
          </a:p>
          <a:p>
            <a:pPr marL="171450" marR="0" lvl="0" indent="-171450" algn="l" defTabSz="914400" rtl="0" eaLnBrk="1" fontAlgn="auto" latinLnBrk="0" hangingPunct="1">
              <a:lnSpc>
                <a:spcPct val="100000"/>
              </a:lnSpc>
              <a:spcBef>
                <a:spcPts val="0"/>
              </a:spcBef>
              <a:spcAft>
                <a:spcPts val="0"/>
              </a:spcAft>
              <a:buClrTx/>
              <a:buSzTx/>
              <a:tabLst/>
              <a:defRPr/>
            </a:pPr>
            <a:r>
              <a:rPr lang="en-GB" dirty="0"/>
              <a:t>Inform the participants they have 10 minutes to complete the activity</a:t>
            </a:r>
          </a:p>
          <a:p>
            <a:pPr marL="0" indent="0">
              <a:buNone/>
            </a:pPr>
            <a:endParaRPr lang="en-GB" b="1" dirty="0"/>
          </a:p>
          <a:p>
            <a:pPr marL="0" indent="0">
              <a:buNone/>
            </a:pPr>
            <a:r>
              <a:rPr lang="en-GB" b="1" dirty="0"/>
              <a:t>PLENARY DISCUSSION (5 minutes)</a:t>
            </a:r>
          </a:p>
          <a:p>
            <a:r>
              <a:rPr lang="en-GB" dirty="0"/>
              <a:t>Ask for volunteers to share an example of their checklist (not the whole thing) </a:t>
            </a:r>
            <a:endParaRPr lang="en-GB" dirty="0">
              <a:cs typeface="Calibri"/>
            </a:endParaRPr>
          </a:p>
          <a:p>
            <a:r>
              <a:rPr lang="en-GB" dirty="0"/>
              <a:t>You can add more to this later on after completing the next sessions</a:t>
            </a:r>
            <a:endParaRPr lang="en-GB" dirty="0">
              <a:cs typeface="Calibri"/>
            </a:endParaRPr>
          </a:p>
          <a:p>
            <a:r>
              <a:rPr lang="en-GB" dirty="0"/>
              <a:t>Summarize what the participants shared</a:t>
            </a:r>
          </a:p>
          <a:p>
            <a:endParaRPr lang="en-GB" dirty="0"/>
          </a:p>
          <a:p>
            <a:endParaRPr lang="en-BE" dirty="0"/>
          </a:p>
        </p:txBody>
      </p:sp>
      <p:sp>
        <p:nvSpPr>
          <p:cNvPr id="6" name="Slide Image Placeholder 5">
            <a:extLst>
              <a:ext uri="{FF2B5EF4-FFF2-40B4-BE49-F238E27FC236}">
                <a16:creationId xmlns:a16="http://schemas.microsoft.com/office/drawing/2014/main" id="{2ECA8D29-39C9-6F96-AC3A-8C77EF0992A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0C0B5DC0-1D9F-92EF-7EA8-A5D018E875B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17</a:t>
            </a:fld>
            <a:endParaRPr lang="en-US" sz="1200" dirty="0">
              <a:latin typeface="+mn-lt"/>
            </a:endParaRPr>
          </a:p>
        </p:txBody>
      </p:sp>
    </p:spTree>
    <p:extLst>
      <p:ext uri="{BB962C8B-B14F-4D97-AF65-F5344CB8AC3E}">
        <p14:creationId xmlns:p14="http://schemas.microsoft.com/office/powerpoint/2010/main" val="41674219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dirty="0"/>
              <a:t>Refer to examples that participants shared earlier</a:t>
            </a:r>
          </a:p>
          <a:p>
            <a:endParaRPr lang="en-GB" dirty="0"/>
          </a:p>
        </p:txBody>
      </p:sp>
      <p:sp>
        <p:nvSpPr>
          <p:cNvPr id="6" name="Slide Image Placeholder 5">
            <a:extLst>
              <a:ext uri="{FF2B5EF4-FFF2-40B4-BE49-F238E27FC236}">
                <a16:creationId xmlns:a16="http://schemas.microsoft.com/office/drawing/2014/main" id="{6BC8B2B2-67BE-3168-FB25-7579E8174A5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5B0B9FF-45D9-DD65-07D6-82AAAF9A548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18</a:t>
            </a:fld>
            <a:endParaRPr lang="en-US" sz="1200" dirty="0">
              <a:latin typeface="+mn-lt"/>
            </a:endParaRPr>
          </a:p>
        </p:txBody>
      </p:sp>
    </p:spTree>
    <p:extLst>
      <p:ext uri="{BB962C8B-B14F-4D97-AF65-F5344CB8AC3E}">
        <p14:creationId xmlns:p14="http://schemas.microsoft.com/office/powerpoint/2010/main" val="24220897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endParaRPr lang="en-GB" dirty="0"/>
          </a:p>
          <a:p>
            <a:r>
              <a:rPr lang="en-US" dirty="0"/>
              <a:t>Present the slide</a:t>
            </a:r>
            <a:endParaRPr lang="en-US" dirty="0">
              <a:cs typeface="Calibri"/>
            </a:endParaRPr>
          </a:p>
          <a:p>
            <a:r>
              <a:rPr lang="en-CA" i="1" dirty="0"/>
              <a:t>Does anyone have any questions or need clarification?</a:t>
            </a:r>
            <a:endParaRPr lang="en-GB" i="1" dirty="0"/>
          </a:p>
          <a:p>
            <a:r>
              <a:rPr lang="en-GB" i="1" dirty="0"/>
              <a:t>In the next sessions, we will learn more about how to communicate with children and their families during a meeting. </a:t>
            </a:r>
            <a:endParaRPr lang="en-BE" i="1" dirty="0"/>
          </a:p>
          <a:p>
            <a:endParaRPr lang="en-BE" dirty="0"/>
          </a:p>
        </p:txBody>
      </p:sp>
      <p:sp>
        <p:nvSpPr>
          <p:cNvPr id="6" name="Slide Image Placeholder 5">
            <a:extLst>
              <a:ext uri="{FF2B5EF4-FFF2-40B4-BE49-F238E27FC236}">
                <a16:creationId xmlns:a16="http://schemas.microsoft.com/office/drawing/2014/main" id="{2031B00D-8F7F-B037-41D3-EAAA09A4585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3A3E623-A1D3-EAE5-EF0A-F98FDE02AED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19</a:t>
            </a:fld>
            <a:endParaRPr lang="en-US" sz="1200" dirty="0">
              <a:latin typeface="+mn-lt"/>
            </a:endParaRPr>
          </a:p>
        </p:txBody>
      </p:sp>
    </p:spTree>
    <p:extLst>
      <p:ext uri="{BB962C8B-B14F-4D97-AF65-F5344CB8AC3E}">
        <p14:creationId xmlns:p14="http://schemas.microsoft.com/office/powerpoint/2010/main" val="3271992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1 DURATION: 0h45</a:t>
            </a:r>
          </a:p>
          <a:p>
            <a:pPr marL="0" indent="0">
              <a:buNone/>
            </a:pPr>
            <a:r>
              <a:rPr lang="en-GB" dirty="0"/>
              <a:t>______________________________________________________________________________</a:t>
            </a:r>
          </a:p>
          <a:p>
            <a:pPr marL="0" indent="0">
              <a:buNone/>
            </a:pPr>
            <a:endParaRPr lang="en-GB" dirty="0"/>
          </a:p>
          <a:p>
            <a:pPr marL="0" indent="0">
              <a:buNone/>
            </a:pPr>
            <a:r>
              <a:rPr lang="en-GB" b="1" dirty="0"/>
              <a:t>EXPLANATION</a:t>
            </a:r>
          </a:p>
          <a:p>
            <a:r>
              <a:rPr lang="en-GB" i="1" dirty="0"/>
              <a:t>We will open this module by reviewing:</a:t>
            </a:r>
          </a:p>
          <a:p>
            <a:pPr lvl="1"/>
            <a:r>
              <a:rPr lang="en-GB" i="1" dirty="0"/>
              <a:t>The agenda</a:t>
            </a:r>
          </a:p>
          <a:p>
            <a:pPr lvl="1"/>
            <a:r>
              <a:rPr lang="en-GB" i="1" dirty="0"/>
              <a:t>The objectives </a:t>
            </a:r>
          </a:p>
          <a:p>
            <a:pPr lvl="1"/>
            <a:r>
              <a:rPr lang="en-GB" i="1" dirty="0"/>
              <a:t>A recap of the previous module.</a:t>
            </a:r>
            <a:endParaRPr lang="en-BE" i="1" dirty="0"/>
          </a:p>
        </p:txBody>
      </p:sp>
      <p:sp>
        <p:nvSpPr>
          <p:cNvPr id="6" name="Slide Image Placeholder 5">
            <a:extLst>
              <a:ext uri="{FF2B5EF4-FFF2-40B4-BE49-F238E27FC236}">
                <a16:creationId xmlns:a16="http://schemas.microsoft.com/office/drawing/2014/main" id="{752C55E8-8253-4DD7-73C6-5F1DB748B07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A05022A-3AFA-197B-FDAD-20DBBD3DB9D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a:t>
            </a:fld>
            <a:endParaRPr lang="en-US" sz="1200" dirty="0">
              <a:latin typeface="+mn-lt"/>
            </a:endParaRPr>
          </a:p>
        </p:txBody>
      </p:sp>
    </p:spTree>
    <p:extLst>
      <p:ext uri="{BB962C8B-B14F-4D97-AF65-F5344CB8AC3E}">
        <p14:creationId xmlns:p14="http://schemas.microsoft.com/office/powerpoint/2010/main" val="542827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3 DURATION: 2h30</a:t>
            </a:r>
          </a:p>
          <a:p>
            <a:pPr marL="0" indent="0">
              <a:buNone/>
            </a:pPr>
            <a:r>
              <a:rPr lang="en-GB" b="1" dirty="0"/>
              <a:t>______________________________________________________________________________</a:t>
            </a:r>
          </a:p>
          <a:p>
            <a:pPr marL="0" indent="0">
              <a:buNone/>
            </a:pPr>
            <a:endParaRPr lang="en-GB" dirty="0"/>
          </a:p>
          <a:p>
            <a:pPr marL="0" indent="0">
              <a:buNone/>
            </a:pPr>
            <a:r>
              <a:rPr lang="en-GB" b="1" dirty="0"/>
              <a:t>EXPLANATION</a:t>
            </a:r>
          </a:p>
          <a:p>
            <a:r>
              <a:rPr lang="en-GB" i="1" dirty="0"/>
              <a:t>Effective, appropriate communication techniques are an important tool for caseworkers</a:t>
            </a:r>
            <a:endParaRPr lang="en-GB" i="1" dirty="0">
              <a:cs typeface="Calibri"/>
            </a:endParaRPr>
          </a:p>
          <a:p>
            <a:r>
              <a:rPr lang="en-GB" i="1" dirty="0"/>
              <a:t>Adapted, warm, respectful and clear communication is essential to build a relationship of trust which is needed to support children and their families</a:t>
            </a:r>
            <a:endParaRPr lang="en-GB" i="1" dirty="0">
              <a:cs typeface="Calibri" panose="020F0502020204030204"/>
            </a:endParaRPr>
          </a:p>
          <a:p>
            <a:r>
              <a:rPr lang="en-GB" i="1" dirty="0"/>
              <a:t>We will start by discussing and practicing non-verbal, active listening, and effective speaking techniques that can be used with children of different ages and developmental stages</a:t>
            </a:r>
            <a:endParaRPr lang="en-GB" i="1" dirty="0">
              <a:cs typeface="Calibri" panose="020F0502020204030204"/>
            </a:endParaRPr>
          </a:p>
        </p:txBody>
      </p:sp>
      <p:sp>
        <p:nvSpPr>
          <p:cNvPr id="6" name="Slide Image Placeholder 5">
            <a:extLst>
              <a:ext uri="{FF2B5EF4-FFF2-40B4-BE49-F238E27FC236}">
                <a16:creationId xmlns:a16="http://schemas.microsoft.com/office/drawing/2014/main" id="{62A6037E-C0DA-3857-D127-C09E0BF7AC7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1E7FEC2-CD17-3ABA-6484-EAD514C40AB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20</a:t>
            </a:fld>
            <a:endParaRPr lang="en-US" sz="1200" dirty="0">
              <a:latin typeface="+mn-lt"/>
            </a:endParaRPr>
          </a:p>
        </p:txBody>
      </p:sp>
    </p:spTree>
    <p:extLst>
      <p:ext uri="{BB962C8B-B14F-4D97-AF65-F5344CB8AC3E}">
        <p14:creationId xmlns:p14="http://schemas.microsoft.com/office/powerpoint/2010/main" val="5614747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a:t>
            </a:r>
          </a:p>
          <a:p>
            <a:r>
              <a:rPr lang="en-GB" i="1" dirty="0"/>
              <a:t>What do we mean by non-verbal communication? What are some examples?</a:t>
            </a:r>
          </a:p>
          <a:p>
            <a:pPr lvl="1"/>
            <a:r>
              <a:rPr lang="en-GB" dirty="0"/>
              <a:t>Possible answers:</a:t>
            </a:r>
          </a:p>
          <a:p>
            <a:pPr lvl="2"/>
            <a:r>
              <a:rPr lang="en-GB" dirty="0"/>
              <a:t>Body language (e.g. arms folded or relaxed, body facing away from or towards the child/parent/caregiver/trusted adult, sitting straight or hunched over) </a:t>
            </a:r>
            <a:endParaRPr lang="en-GB" dirty="0">
              <a:ea typeface="Calibri"/>
              <a:cs typeface="Calibri"/>
            </a:endParaRPr>
          </a:p>
          <a:p>
            <a:pPr lvl="2"/>
            <a:r>
              <a:rPr lang="en-GB" dirty="0"/>
              <a:t>Facial expressions (e.g. raising eyebrows, changing shape of mouth)</a:t>
            </a:r>
            <a:endParaRPr lang="en-GB" dirty="0">
              <a:ea typeface="Calibri" panose="020F0502020204030204"/>
              <a:cs typeface="Calibri" panose="020F0502020204030204"/>
            </a:endParaRPr>
          </a:p>
          <a:p>
            <a:pPr lvl="2"/>
            <a:r>
              <a:rPr lang="en-GB" dirty="0"/>
              <a:t>Eyes (e.g. looking into eyes, looking towards the door or out of the window, using eyes to convey emotion)</a:t>
            </a:r>
            <a:endParaRPr lang="en-GB" dirty="0">
              <a:ea typeface="Calibri"/>
              <a:cs typeface="Calibri"/>
            </a:endParaRPr>
          </a:p>
          <a:p>
            <a:pPr lvl="2"/>
            <a:r>
              <a:rPr lang="en-GB" dirty="0"/>
              <a:t>Physical contact (e.g. shaking hand, touching arm, giving a hug)</a:t>
            </a:r>
            <a:endParaRPr lang="en-GB" dirty="0">
              <a:ea typeface="Calibri" panose="020F0502020204030204"/>
              <a:cs typeface="Calibri" panose="020F0502020204030204"/>
            </a:endParaRPr>
          </a:p>
          <a:p>
            <a:r>
              <a:rPr lang="en-GB" i="1" dirty="0"/>
              <a:t>Non-verbal communication is transferring information without words, but through:</a:t>
            </a:r>
          </a:p>
          <a:p>
            <a:pPr lvl="1"/>
            <a:r>
              <a:rPr lang="en-GB" i="1" dirty="0"/>
              <a:t>Body language</a:t>
            </a:r>
          </a:p>
          <a:p>
            <a:pPr lvl="1"/>
            <a:r>
              <a:rPr lang="en-GB" i="1" dirty="0"/>
              <a:t>Facial expressions</a:t>
            </a:r>
          </a:p>
          <a:p>
            <a:pPr lvl="1"/>
            <a:r>
              <a:rPr lang="en-GB" i="1" dirty="0"/>
              <a:t>Eye contact </a:t>
            </a:r>
          </a:p>
          <a:p>
            <a:pPr lvl="1"/>
            <a:r>
              <a:rPr lang="en-GB" i="1" dirty="0"/>
              <a:t>Physical contact</a:t>
            </a:r>
          </a:p>
          <a:p>
            <a:r>
              <a:rPr lang="en-GB" i="1" dirty="0"/>
              <a:t>Caseworkers should be aware of their own non-verbal communication and the message it sends </a:t>
            </a:r>
            <a:endParaRPr lang="en-GB" i="1" dirty="0">
              <a:ea typeface="Calibri"/>
              <a:cs typeface="Calibri"/>
            </a:endParaRPr>
          </a:p>
          <a:p>
            <a:pPr lvl="1"/>
            <a:r>
              <a:rPr lang="en-GB" i="1" dirty="0"/>
              <a:t>This enables adapted, warm, respectful and clear communication</a:t>
            </a:r>
          </a:p>
          <a:p>
            <a:pPr lvl="1"/>
            <a:r>
              <a:rPr lang="en-GB" i="1" dirty="0"/>
              <a:t>This is required to build trust and a relationship with the child and their family</a:t>
            </a:r>
            <a:endParaRPr lang="en-GB" i="1" dirty="0">
              <a:ea typeface="Calibri"/>
              <a:cs typeface="Calibri"/>
            </a:endParaRPr>
          </a:p>
          <a:p>
            <a:r>
              <a:rPr lang="en-GB" i="1" dirty="0"/>
              <a:t>Caseworkers should be able to read a child’s non-verbal communication because: </a:t>
            </a:r>
            <a:endParaRPr lang="en-GB" i="1" dirty="0">
              <a:ea typeface="Calibri" panose="020F0502020204030204"/>
              <a:cs typeface="Calibri" panose="020F0502020204030204"/>
            </a:endParaRPr>
          </a:p>
          <a:p>
            <a:pPr lvl="1"/>
            <a:r>
              <a:rPr lang="en-GB" i="1" dirty="0"/>
              <a:t>It is an indication of how they are feeling </a:t>
            </a:r>
            <a:endParaRPr lang="en-GB" i="1" dirty="0">
              <a:ea typeface="Calibri"/>
              <a:cs typeface="Calibri"/>
            </a:endParaRPr>
          </a:p>
          <a:p>
            <a:pPr lvl="1"/>
            <a:r>
              <a:rPr lang="en-GB" i="1" dirty="0">
                <a:ea typeface="Calibri"/>
                <a:cs typeface="Calibri"/>
              </a:rPr>
              <a:t>It is an indication of their level of comfort </a:t>
            </a:r>
          </a:p>
          <a:p>
            <a:pPr lvl="1"/>
            <a:r>
              <a:rPr lang="en-GB" i="1" dirty="0"/>
              <a:t>It is an indication how you can approach them</a:t>
            </a:r>
            <a:endParaRPr lang="en-GB" i="1" dirty="0">
              <a:ea typeface="Calibri" panose="020F0502020204030204"/>
              <a:cs typeface="Calibri" panose="020F0502020204030204"/>
            </a:endParaRPr>
          </a:p>
          <a:p>
            <a:endParaRPr lang="en-BE" dirty="0"/>
          </a:p>
        </p:txBody>
      </p:sp>
      <p:sp>
        <p:nvSpPr>
          <p:cNvPr id="6" name="Slide Image Placeholder 5">
            <a:extLst>
              <a:ext uri="{FF2B5EF4-FFF2-40B4-BE49-F238E27FC236}">
                <a16:creationId xmlns:a16="http://schemas.microsoft.com/office/drawing/2014/main" id="{D4E18F67-CF08-3A58-033E-AD6C718E009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A5FBDA40-F0DA-211C-D8CA-28B09975519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21</a:t>
            </a:fld>
            <a:endParaRPr lang="en-US" sz="1200" dirty="0">
              <a:latin typeface="+mn-lt"/>
            </a:endParaRPr>
          </a:p>
        </p:txBody>
      </p:sp>
    </p:spTree>
    <p:extLst>
      <p:ext uri="{BB962C8B-B14F-4D97-AF65-F5344CB8AC3E}">
        <p14:creationId xmlns:p14="http://schemas.microsoft.com/office/powerpoint/2010/main" val="38840830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dirty="0"/>
              <a:t>Present the slide</a:t>
            </a:r>
          </a:p>
          <a:p>
            <a:r>
              <a:rPr lang="en-GB" i="1" dirty="0"/>
              <a:t>One volunteer will demonstrate non-verbal communication</a:t>
            </a:r>
            <a:endParaRPr lang="en-GB" i="1" dirty="0">
              <a:ea typeface="Calibri"/>
              <a:cs typeface="Calibri"/>
            </a:endParaRPr>
          </a:p>
          <a:p>
            <a:r>
              <a:rPr lang="en-GB" i="1" dirty="0"/>
              <a:t>The other participants have to describe what they see and agree of it is a DO or a DO NOT </a:t>
            </a:r>
            <a:endParaRPr lang="en-GB" i="1" dirty="0">
              <a:ea typeface="Calibri"/>
              <a:cs typeface="Calibri"/>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PLENARY ACTIVITY (15 minutes)</a:t>
            </a:r>
          </a:p>
          <a:p>
            <a:r>
              <a:rPr lang="en-GB" dirty="0"/>
              <a:t>Ask 5 participants to be volunteer demonstrators of the actions listed below</a:t>
            </a:r>
            <a:endParaRPr lang="en-GB" dirty="0">
              <a:ea typeface="Calibri"/>
              <a:cs typeface="Calibri"/>
            </a:endParaRPr>
          </a:p>
          <a:p>
            <a:r>
              <a:rPr lang="en-GB" dirty="0"/>
              <a:t>The facilitator of the training can play the role of the child</a:t>
            </a:r>
            <a:endParaRPr lang="en-GB" dirty="0">
              <a:ea typeface="Calibri"/>
              <a:cs typeface="Calibri"/>
            </a:endParaRPr>
          </a:p>
          <a:p>
            <a:r>
              <a:rPr lang="en-GB" dirty="0"/>
              <a:t>For each volunteer demonstrator</a:t>
            </a:r>
            <a:endParaRPr lang="en-GB" dirty="0">
              <a:ea typeface="Calibri" panose="020F0502020204030204"/>
              <a:cs typeface="Calibri" panose="020F0502020204030204"/>
            </a:endParaRPr>
          </a:p>
          <a:p>
            <a:pPr lvl="1"/>
            <a:r>
              <a:rPr lang="en-GB" dirty="0"/>
              <a:t>Provide instructions to each volunteer to demonstrate one of the following actions</a:t>
            </a:r>
            <a:endParaRPr lang="en-GB" dirty="0">
              <a:ea typeface="Calibri" panose="020F0502020204030204"/>
              <a:cs typeface="Calibri" panose="020F0502020204030204"/>
            </a:endParaRPr>
          </a:p>
          <a:p>
            <a:pPr lvl="2"/>
            <a:r>
              <a:rPr lang="en-GB" dirty="0"/>
              <a:t>Squat so you are on the same eye-level as the child</a:t>
            </a:r>
            <a:endParaRPr lang="en-US" dirty="0">
              <a:ea typeface="Calibri" panose="020F0502020204030204"/>
              <a:cs typeface="Calibri" panose="020F0502020204030204"/>
            </a:endParaRPr>
          </a:p>
          <a:p>
            <a:pPr lvl="2"/>
            <a:r>
              <a:rPr lang="en-GB" dirty="0"/>
              <a:t>Use aggressive, big arm gestures</a:t>
            </a:r>
            <a:endParaRPr lang="en-US" dirty="0">
              <a:ea typeface="Calibri" panose="020F0502020204030204"/>
              <a:cs typeface="Calibri" panose="020F0502020204030204"/>
            </a:endParaRPr>
          </a:p>
          <a:p>
            <a:pPr lvl="2"/>
            <a:r>
              <a:rPr lang="en-GB" dirty="0"/>
              <a:t>Do not make eye contact with the child</a:t>
            </a:r>
            <a:endParaRPr lang="en-US" dirty="0">
              <a:ea typeface="Calibri" panose="020F0502020204030204"/>
              <a:cs typeface="Calibri" panose="020F0502020204030204"/>
            </a:endParaRPr>
          </a:p>
          <a:p>
            <a:pPr lvl="2"/>
            <a:r>
              <a:rPr lang="en-GB" dirty="0"/>
              <a:t>Stand ‘too close’ to the child or not give the child enough ‘personal space’  </a:t>
            </a:r>
            <a:endParaRPr lang="en-US" dirty="0">
              <a:ea typeface="Calibri" panose="020F0502020204030204"/>
              <a:cs typeface="Calibri" panose="020F0502020204030204"/>
            </a:endParaRPr>
          </a:p>
          <a:p>
            <a:pPr lvl="2"/>
            <a:r>
              <a:rPr lang="en-GB" dirty="0"/>
              <a:t>Open body language with no folded arms or legs</a:t>
            </a:r>
            <a:endParaRPr lang="en-GB" dirty="0">
              <a:ea typeface="Calibri" panose="020F0502020204030204"/>
              <a:cs typeface="Calibri" panose="020F0502020204030204"/>
            </a:endParaRPr>
          </a:p>
          <a:p>
            <a:pPr lvl="1"/>
            <a:r>
              <a:rPr lang="en-GB" dirty="0"/>
              <a:t>Ask the participants to share their observations of the non-verbal communication technique and if this is a DO or DO NOT</a:t>
            </a:r>
            <a:endParaRPr lang="en-GB" dirty="0">
              <a:ea typeface="Calibri"/>
              <a:cs typeface="Calibri"/>
            </a:endParaRPr>
          </a:p>
          <a:p>
            <a:pPr lvl="1"/>
            <a:r>
              <a:rPr lang="en-GB" dirty="0"/>
              <a:t>Guide a short discussion</a:t>
            </a:r>
            <a:endParaRPr lang="en-GB" dirty="0">
              <a:ea typeface="Calibri" panose="020F0502020204030204"/>
              <a:cs typeface="Calibri" panose="020F0502020204030204"/>
            </a:endParaRPr>
          </a:p>
          <a:p>
            <a:pPr marL="0" indent="0">
              <a:buNone/>
            </a:pPr>
            <a:endParaRPr lang="en-GB" dirty="0">
              <a:ea typeface="Calibri" panose="020F0502020204030204"/>
              <a:cs typeface="Calibri" panose="020F0502020204030204"/>
            </a:endParaRPr>
          </a:p>
          <a:p>
            <a:pPr lvl="1"/>
            <a:endParaRPr lang="en-GB" dirty="0"/>
          </a:p>
        </p:txBody>
      </p:sp>
      <p:sp>
        <p:nvSpPr>
          <p:cNvPr id="6" name="Slide Image Placeholder 5">
            <a:extLst>
              <a:ext uri="{FF2B5EF4-FFF2-40B4-BE49-F238E27FC236}">
                <a16:creationId xmlns:a16="http://schemas.microsoft.com/office/drawing/2014/main" id="{F344599B-C7A3-A3AD-C0A2-1F8F88F488E3}"/>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1B511ED-0B8E-DAA5-D797-5BCE48EC362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22</a:t>
            </a:fld>
            <a:endParaRPr lang="en-US" sz="1200" dirty="0">
              <a:latin typeface="+mn-lt"/>
            </a:endParaRPr>
          </a:p>
        </p:txBody>
      </p:sp>
    </p:spTree>
    <p:extLst>
      <p:ext uri="{BB962C8B-B14F-4D97-AF65-F5344CB8AC3E}">
        <p14:creationId xmlns:p14="http://schemas.microsoft.com/office/powerpoint/2010/main" val="31964316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dirty="0"/>
              <a:t>Present the slide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Guide participants to </a:t>
            </a:r>
            <a:r>
              <a:rPr lang="en-GB" b="1" dirty="0"/>
              <a:t>Workbook page 46: Non-verbal communication techniques</a:t>
            </a:r>
          </a:p>
          <a:p>
            <a:r>
              <a:rPr lang="en-GB" i="1" dirty="0"/>
              <a:t>Complete your do and do not list</a:t>
            </a:r>
            <a:endParaRPr lang="en-GB" i="1" dirty="0">
              <a:ea typeface="Calibri"/>
              <a:cs typeface="Calibri"/>
            </a:endParaRPr>
          </a:p>
          <a:p>
            <a:r>
              <a:rPr lang="en-GB" i="1" dirty="0"/>
              <a:t>Add your own </a:t>
            </a:r>
          </a:p>
          <a:p>
            <a:pPr marL="0" indent="0">
              <a:buNone/>
            </a:pPr>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INDIVIDUAL WORK (5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Inform the participants they have 5 minutes to complete the activity</a:t>
            </a:r>
          </a:p>
          <a:p>
            <a:endParaRPr lang="en-GB" dirty="0"/>
          </a:p>
          <a:p>
            <a:endParaRPr lang="en-BE" dirty="0"/>
          </a:p>
        </p:txBody>
      </p:sp>
      <p:sp>
        <p:nvSpPr>
          <p:cNvPr id="6" name="Slide Image Placeholder 5">
            <a:extLst>
              <a:ext uri="{FF2B5EF4-FFF2-40B4-BE49-F238E27FC236}">
                <a16:creationId xmlns:a16="http://schemas.microsoft.com/office/drawing/2014/main" id="{2A87B6CC-15BA-799F-D036-12C7CF4BAF2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0322270-3737-8ABB-FF37-5EB7F05374A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23</a:t>
            </a:fld>
            <a:endParaRPr lang="en-US" sz="1200" dirty="0">
              <a:latin typeface="+mn-lt"/>
            </a:endParaRPr>
          </a:p>
        </p:txBody>
      </p:sp>
    </p:spTree>
    <p:extLst>
      <p:ext uri="{BB962C8B-B14F-4D97-AF65-F5344CB8AC3E}">
        <p14:creationId xmlns:p14="http://schemas.microsoft.com/office/powerpoint/2010/main" val="11413621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dirty="0"/>
              <a:t>Guide participants to </a:t>
            </a:r>
            <a:r>
              <a:rPr lang="en-GB" b="1" dirty="0"/>
              <a:t>Workbook page 46: Active listening techniques</a:t>
            </a:r>
          </a:p>
          <a:p>
            <a:r>
              <a:rPr lang="en-GB" i="1" dirty="0"/>
              <a:t>Complete your do and do not lists and write them down in your workbook</a:t>
            </a:r>
            <a:endParaRPr lang="en-GB" i="1" dirty="0">
              <a:ea typeface="Calibri"/>
              <a:cs typeface="Calibri"/>
            </a:endParaRPr>
          </a:p>
          <a:p>
            <a:endParaRPr lang="en-GB" i="1" dirty="0"/>
          </a:p>
          <a:p>
            <a:pPr marL="0" indent="0">
              <a:buNone/>
            </a:pPr>
            <a:r>
              <a:rPr lang="en-GB" b="1" i="0" dirty="0"/>
              <a:t>INDIVIDUAL WORK (15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Inform the participants they have 15 minutes to complete the activity</a:t>
            </a:r>
          </a:p>
          <a:p>
            <a:pPr marL="0" indent="0">
              <a:buNone/>
            </a:pPr>
            <a:endParaRPr lang="en-GB" b="1" dirty="0"/>
          </a:p>
          <a:p>
            <a:pPr marL="0" indent="0">
              <a:buNone/>
            </a:pPr>
            <a:r>
              <a:rPr lang="en-GB" b="1" i="0" dirty="0"/>
              <a:t>PLENARY DISCUSSION</a:t>
            </a:r>
          </a:p>
          <a:p>
            <a:r>
              <a:rPr lang="en-GB" dirty="0"/>
              <a:t>Ask volunteers to share their responses</a:t>
            </a:r>
          </a:p>
          <a:p>
            <a:r>
              <a:rPr lang="en-GB" dirty="0"/>
              <a:t>Summarize the replies and complement with possible responses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______________________________________________________________________________</a:t>
            </a:r>
          </a:p>
          <a:p>
            <a:endParaRPr lang="en-GB" dirty="0"/>
          </a:p>
          <a:p>
            <a:pPr marL="0" indent="0">
              <a:buNone/>
            </a:pPr>
            <a:r>
              <a:rPr lang="en-GB" b="1" dirty="0"/>
              <a:t>POSSIBLE RESPONSES</a:t>
            </a:r>
          </a:p>
          <a:p>
            <a:r>
              <a:rPr lang="en-GB" dirty="0"/>
              <a:t>DO NOT</a:t>
            </a:r>
            <a:endParaRPr lang="en-GB" dirty="0">
              <a:ea typeface="Calibri"/>
              <a:cs typeface="Calibri"/>
            </a:endParaRPr>
          </a:p>
          <a:p>
            <a:pPr lvl="1"/>
            <a:r>
              <a:rPr lang="en-GB" dirty="0"/>
              <a:t>Get distracted (thinking about something else, looking away, texting or talking on your phone,..)</a:t>
            </a:r>
            <a:endParaRPr lang="en-GB" dirty="0">
              <a:ea typeface="Calibri"/>
              <a:cs typeface="Calibri"/>
            </a:endParaRPr>
          </a:p>
          <a:p>
            <a:pPr lvl="1"/>
            <a:r>
              <a:rPr lang="en-GB" dirty="0"/>
              <a:t>Assume you know what they will say or finish their phrases</a:t>
            </a:r>
            <a:endParaRPr lang="en-GB" dirty="0">
              <a:ea typeface="Calibri" panose="020F0502020204030204"/>
              <a:cs typeface="Calibri" panose="020F0502020204030204"/>
            </a:endParaRPr>
          </a:p>
          <a:p>
            <a:pPr lvl="1"/>
            <a:r>
              <a:rPr lang="en-GB" dirty="0"/>
              <a:t>Give opinions, argue or get into disputes </a:t>
            </a:r>
            <a:endParaRPr lang="en-GB" dirty="0">
              <a:ea typeface="Calibri" panose="020F0502020204030204"/>
              <a:cs typeface="Calibri" panose="020F0502020204030204"/>
            </a:endParaRPr>
          </a:p>
          <a:p>
            <a:pPr lvl="0"/>
            <a:r>
              <a:rPr lang="en-GB" dirty="0"/>
              <a:t>DO</a:t>
            </a:r>
            <a:endParaRPr lang="en-GB" dirty="0">
              <a:ea typeface="Calibri"/>
              <a:cs typeface="Calibri"/>
            </a:endParaRPr>
          </a:p>
          <a:p>
            <a:pPr lvl="1"/>
            <a:r>
              <a:rPr lang="en-GB" dirty="0"/>
              <a:t>Maintain eye contact (if this is culturally appropriate)</a:t>
            </a:r>
            <a:endParaRPr lang="en-GB" dirty="0">
              <a:ea typeface="Calibri"/>
              <a:cs typeface="Calibri"/>
            </a:endParaRPr>
          </a:p>
          <a:p>
            <a:pPr lvl="1"/>
            <a:r>
              <a:rPr lang="en-GB" dirty="0"/>
              <a:t>Focus on the child and give them opportunities to talk</a:t>
            </a:r>
            <a:endParaRPr lang="en-GB" dirty="0">
              <a:ea typeface="Calibri" panose="020F0502020204030204"/>
              <a:cs typeface="Calibri" panose="020F0502020204030204"/>
            </a:endParaRPr>
          </a:p>
          <a:p>
            <a:pPr lvl="1"/>
            <a:r>
              <a:rPr lang="en-GB" dirty="0"/>
              <a:t>Leave room for silence</a:t>
            </a:r>
          </a:p>
          <a:p>
            <a:pPr lvl="1"/>
            <a:r>
              <a:rPr lang="en-GB" dirty="0"/>
              <a:t>Use clarifying questions and summarizing statements</a:t>
            </a:r>
            <a:endParaRPr lang="en-GB" dirty="0">
              <a:ea typeface="Calibri"/>
              <a:cs typeface="Calibri"/>
            </a:endParaRPr>
          </a:p>
          <a:p>
            <a:pPr lvl="1"/>
            <a:r>
              <a:rPr lang="en-GB" dirty="0"/>
              <a:t>Focus on what the child is saying, rather than guessing or preparing for what you will say next</a:t>
            </a:r>
            <a:endParaRPr lang="en-GB" dirty="0">
              <a:ea typeface="Calibri" panose="020F0502020204030204"/>
              <a:cs typeface="Calibri" panose="020F0502020204030204"/>
            </a:endParaRPr>
          </a:p>
          <a:p>
            <a:pPr lvl="1"/>
            <a:r>
              <a:rPr lang="en-GB" dirty="0"/>
              <a:t>Use your own body language to convey your attention</a:t>
            </a:r>
          </a:p>
          <a:p>
            <a:pPr lvl="1"/>
            <a:r>
              <a:rPr lang="en-GB" dirty="0"/>
              <a:t>Use words like ‘yes’, and ‘oh', and ‘go ahead’</a:t>
            </a:r>
            <a:endParaRPr lang="en-GB" dirty="0">
              <a:ea typeface="Calibri"/>
              <a:cs typeface="Calibri"/>
            </a:endParaRPr>
          </a:p>
          <a:p>
            <a:pPr lvl="1"/>
            <a:r>
              <a:rPr lang="en-GB" dirty="0"/>
              <a:t>Use appropriate facial expressions</a:t>
            </a:r>
            <a:endParaRPr lang="en-GB" dirty="0">
              <a:ea typeface="Calibri" panose="020F0502020204030204"/>
              <a:cs typeface="Calibri" panose="020F0502020204030204"/>
            </a:endParaRPr>
          </a:p>
          <a:p>
            <a:pPr lvl="1"/>
            <a:r>
              <a:rPr lang="en-GB" dirty="0"/>
              <a:t>Keep your posture relaxed and open</a:t>
            </a:r>
          </a:p>
          <a:p>
            <a:pPr lvl="1"/>
            <a:r>
              <a:rPr lang="en-GB" dirty="0"/>
              <a:t>Be attentive and engaged</a:t>
            </a:r>
            <a:endParaRPr lang="en-GB" dirty="0">
              <a:ea typeface="Calibri"/>
              <a:cs typeface="Calibri"/>
            </a:endParaRPr>
          </a:p>
          <a:p>
            <a:pPr lvl="1"/>
            <a:endParaRPr lang="en-GB" dirty="0"/>
          </a:p>
          <a:p>
            <a:endParaRPr lang="en-BE" dirty="0"/>
          </a:p>
        </p:txBody>
      </p:sp>
      <p:sp>
        <p:nvSpPr>
          <p:cNvPr id="6" name="Slide Image Placeholder 5">
            <a:extLst>
              <a:ext uri="{FF2B5EF4-FFF2-40B4-BE49-F238E27FC236}">
                <a16:creationId xmlns:a16="http://schemas.microsoft.com/office/drawing/2014/main" id="{B554FFA6-7975-C7D2-54B4-7F97DAEDFD5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8E83942-28AD-C401-1F22-A4641B3B280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24</a:t>
            </a:fld>
            <a:endParaRPr lang="en-US" sz="1200" dirty="0">
              <a:latin typeface="+mn-lt"/>
            </a:endParaRPr>
          </a:p>
        </p:txBody>
      </p:sp>
    </p:spTree>
    <p:extLst>
      <p:ext uri="{BB962C8B-B14F-4D97-AF65-F5344CB8AC3E}">
        <p14:creationId xmlns:p14="http://schemas.microsoft.com/office/powerpoint/2010/main" val="39077522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i="1" dirty="0"/>
              <a:t>Active listening techniques will make a person feel heard and encourage them to keep talking or participating </a:t>
            </a:r>
            <a:endParaRPr lang="en-GB" i="1" dirty="0">
              <a:cs typeface="Calibri"/>
            </a:endParaRPr>
          </a:p>
          <a:p>
            <a:r>
              <a:rPr lang="en-GB" dirty="0"/>
              <a:t>Present the slide</a:t>
            </a:r>
          </a:p>
          <a:p>
            <a:r>
              <a:rPr lang="en-GB" dirty="0"/>
              <a:t>Guide participants to </a:t>
            </a:r>
            <a:r>
              <a:rPr lang="en-GB" b="1" dirty="0"/>
              <a:t>Workbook page 47: Active listening techniques</a:t>
            </a:r>
          </a:p>
          <a:p>
            <a:r>
              <a:rPr lang="en-GB" i="1" dirty="0"/>
              <a:t>Come up with examples and write them down in your workbook</a:t>
            </a:r>
          </a:p>
          <a:p>
            <a:pPr marL="0" indent="0">
              <a:buNone/>
            </a:pPr>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INDIVIDUAL WORK (5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Inform the participants they have 5 minutes to complete the activity</a:t>
            </a:r>
          </a:p>
          <a:p>
            <a:pPr marL="0" indent="0">
              <a:buNone/>
            </a:pPr>
            <a:endParaRPr lang="en-GB" dirty="0"/>
          </a:p>
          <a:p>
            <a:pPr marL="0" indent="0">
              <a:buNone/>
            </a:pPr>
            <a:r>
              <a:rPr lang="en-GB" b="1" dirty="0"/>
              <a:t>PLENARY DISCUSSION (10 minutes)</a:t>
            </a:r>
          </a:p>
          <a:p>
            <a:r>
              <a:rPr lang="en-GB" dirty="0"/>
              <a:t>Ask volunteers to share responses</a:t>
            </a:r>
          </a:p>
          <a:p>
            <a:r>
              <a:rPr lang="en-US" dirty="0"/>
              <a:t>Complement with the possible responses below</a:t>
            </a:r>
          </a:p>
          <a:p>
            <a:r>
              <a:rPr lang="en-CA" i="1" dirty="0"/>
              <a:t>Does anyone have any questions or need clarification?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______________________________________________________________________________</a:t>
            </a:r>
          </a:p>
          <a:p>
            <a:pPr marL="0" indent="0">
              <a:buNone/>
            </a:pPr>
            <a:endParaRPr lang="en-CA" dirty="0"/>
          </a:p>
          <a:p>
            <a:pPr marL="0" indent="0">
              <a:buNone/>
            </a:pPr>
            <a:r>
              <a:rPr lang="en-CA" b="1" dirty="0"/>
              <a:t>POSSIBLE RESPONSES</a:t>
            </a:r>
            <a:endParaRPr lang="en-GB" b="1" dirty="0"/>
          </a:p>
          <a:p>
            <a:pPr lvl="0"/>
            <a:r>
              <a:rPr lang="en-GB" b="1" dirty="0"/>
              <a:t>Acknowledgement </a:t>
            </a:r>
          </a:p>
          <a:p>
            <a:pPr lvl="1"/>
            <a:r>
              <a:rPr lang="en-GB" dirty="0"/>
              <a:t>Nodding</a:t>
            </a:r>
          </a:p>
          <a:p>
            <a:pPr lvl="1"/>
            <a:r>
              <a:rPr lang="en-GB" dirty="0"/>
              <a:t>Making agreeing sounds, like "yes" and "uh huh"</a:t>
            </a:r>
            <a:endParaRPr lang="en-GB" dirty="0">
              <a:cs typeface="Calibri"/>
            </a:endParaRPr>
          </a:p>
          <a:p>
            <a:pPr lvl="1"/>
            <a:r>
              <a:rPr lang="en-GB" dirty="0"/>
              <a:t>Using words of affirmation like such as:</a:t>
            </a:r>
            <a:endParaRPr lang="en-GB" dirty="0">
              <a:cs typeface="Calibri"/>
            </a:endParaRPr>
          </a:p>
          <a:p>
            <a:pPr lvl="2"/>
            <a:r>
              <a:rPr lang="en-GB" dirty="0"/>
              <a:t> "I believe you"</a:t>
            </a:r>
            <a:endParaRPr lang="en-GB" dirty="0">
              <a:cs typeface="Calibri" panose="020F0502020204030204"/>
            </a:endParaRPr>
          </a:p>
          <a:p>
            <a:pPr lvl="2"/>
            <a:r>
              <a:rPr lang="en-GB" dirty="0"/>
              <a:t>"Thank you for telling me"</a:t>
            </a:r>
            <a:endParaRPr lang="en-GB" dirty="0">
              <a:cs typeface="Calibri" panose="020F0502020204030204"/>
            </a:endParaRPr>
          </a:p>
          <a:p>
            <a:pPr lvl="2"/>
            <a:r>
              <a:rPr lang="en-GB" dirty="0"/>
              <a:t>"That must have been very difficult"</a:t>
            </a:r>
            <a:endParaRPr lang="en-GB" dirty="0">
              <a:cs typeface="Calibri" panose="020F0502020204030204"/>
            </a:endParaRPr>
          </a:p>
          <a:p>
            <a:pPr lvl="2"/>
            <a:r>
              <a:rPr lang="en-GB" dirty="0"/>
              <a:t>"I can see you are upset by this"</a:t>
            </a:r>
            <a:endParaRPr lang="en-GB" dirty="0">
              <a:cs typeface="Calibri" panose="020F0502020204030204"/>
            </a:endParaRPr>
          </a:p>
          <a:p>
            <a:pPr lvl="2"/>
            <a:r>
              <a:rPr lang="en-GB" dirty="0"/>
              <a:t>"You are brave to tell me, and we will try our best to help you"</a:t>
            </a:r>
            <a:endParaRPr lang="en-GB" dirty="0">
              <a:cs typeface="Calibri" panose="020F0502020204030204"/>
            </a:endParaRPr>
          </a:p>
          <a:p>
            <a:pPr lvl="2"/>
            <a:r>
              <a:rPr lang="en-GB" dirty="0">
                <a:cs typeface="Calibri" panose="020F0502020204030204"/>
              </a:rPr>
              <a:t>"It's not your fault"</a:t>
            </a:r>
          </a:p>
          <a:p>
            <a:endParaRPr lang="en-GB" dirty="0">
              <a:cs typeface="Calibri" panose="020F0502020204030204"/>
            </a:endParaRPr>
          </a:p>
        </p:txBody>
      </p:sp>
      <p:sp>
        <p:nvSpPr>
          <p:cNvPr id="6" name="Slide Image Placeholder 5">
            <a:extLst>
              <a:ext uri="{FF2B5EF4-FFF2-40B4-BE49-F238E27FC236}">
                <a16:creationId xmlns:a16="http://schemas.microsoft.com/office/drawing/2014/main" id="{81B0FB30-E2D8-2EB2-42DD-711134C7C44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A6AC347-C6C1-2FC6-0F34-6A0A2EA700D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25</a:t>
            </a:fld>
            <a:endParaRPr lang="en-US" sz="1200" dirty="0">
              <a:latin typeface="+mn-lt"/>
            </a:endParaRPr>
          </a:p>
        </p:txBody>
      </p:sp>
    </p:spTree>
    <p:extLst>
      <p:ext uri="{BB962C8B-B14F-4D97-AF65-F5344CB8AC3E}">
        <p14:creationId xmlns:p14="http://schemas.microsoft.com/office/powerpoint/2010/main" val="18048562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7" y="460375"/>
            <a:ext cx="6143625" cy="9211334"/>
          </a:xfrm>
        </p:spPr>
        <p:txBody>
          <a:bodyPr/>
          <a:lstStyle/>
          <a:p>
            <a:pPr lvl="0"/>
            <a:r>
              <a:rPr lang="en-GB" b="1" dirty="0"/>
              <a:t>Mirroring </a:t>
            </a:r>
          </a:p>
          <a:p>
            <a:pPr lvl="1"/>
            <a:r>
              <a:rPr lang="en-GB" dirty="0"/>
              <a:t>Child: "I don’t want to go to school anymore because he is there" // Caseworker: "I see, you don’t want to go to school anymore because he is there"</a:t>
            </a:r>
            <a:endParaRPr lang="en-GB" dirty="0">
              <a:cs typeface="Calibri"/>
            </a:endParaRPr>
          </a:p>
          <a:p>
            <a:pPr lvl="1"/>
            <a:r>
              <a:rPr lang="en-GB" dirty="0"/>
              <a:t>Child: "I’m not allowed to tell anyone about what happened" // Caseworker: "Ok, so you are not allowed to tell anyone about what happened."</a:t>
            </a:r>
            <a:endParaRPr lang="en-GB" dirty="0">
              <a:cs typeface="Calibri" panose="020F0502020204030204"/>
            </a:endParaRPr>
          </a:p>
          <a:p>
            <a:pPr lvl="0"/>
            <a:r>
              <a:rPr lang="en-GB" b="1" dirty="0"/>
              <a:t>Clarifying </a:t>
            </a:r>
          </a:p>
          <a:p>
            <a:pPr lvl="1"/>
            <a:r>
              <a:rPr lang="en-GB" dirty="0"/>
              <a:t>"Can you say more or tell me more about…..."</a:t>
            </a:r>
            <a:endParaRPr lang="en-GB" dirty="0">
              <a:cs typeface="Calibri"/>
            </a:endParaRPr>
          </a:p>
          <a:p>
            <a:pPr lvl="1"/>
            <a:r>
              <a:rPr lang="en-GB" dirty="0"/>
              <a:t>"I’m not sure I completely understand, do you mean…..."</a:t>
            </a:r>
            <a:endParaRPr lang="en-GB" dirty="0">
              <a:cs typeface="Calibri" panose="020F0502020204030204"/>
            </a:endParaRPr>
          </a:p>
          <a:p>
            <a:pPr lvl="1"/>
            <a:r>
              <a:rPr lang="en-GB" dirty="0"/>
              <a:t>"Can you help me understand more about....."</a:t>
            </a:r>
            <a:endParaRPr lang="en-GB" dirty="0">
              <a:cs typeface="Calibri" panose="020F0502020204030204"/>
            </a:endParaRPr>
          </a:p>
          <a:p>
            <a:pPr lvl="0"/>
            <a:r>
              <a:rPr lang="en-GB" b="1" dirty="0"/>
              <a:t>Summarising/ paraphrasing</a:t>
            </a:r>
          </a:p>
          <a:p>
            <a:pPr lvl="1"/>
            <a:r>
              <a:rPr lang="en-GB" dirty="0"/>
              <a:t>"Let’s see if I understood everything ….."</a:t>
            </a:r>
            <a:endParaRPr lang="en-GB" dirty="0">
              <a:cs typeface="Calibri"/>
            </a:endParaRPr>
          </a:p>
          <a:p>
            <a:pPr lvl="1"/>
            <a:r>
              <a:rPr lang="en-GB" dirty="0"/>
              <a:t>"If I’m hearing you correctly….."</a:t>
            </a:r>
            <a:endParaRPr lang="en-GB" dirty="0">
              <a:cs typeface="Calibri" panose="020F0502020204030204"/>
            </a:endParaRPr>
          </a:p>
          <a:p>
            <a:pPr lvl="1"/>
            <a:r>
              <a:rPr lang="en-GB" dirty="0"/>
              <a:t>"It sounds like what’s most important to you is….."</a:t>
            </a:r>
            <a:endParaRPr lang="en-GB" dirty="0">
              <a:cs typeface="Calibri" panose="020F0502020204030204"/>
            </a:endParaRPr>
          </a:p>
        </p:txBody>
      </p:sp>
      <p:sp>
        <p:nvSpPr>
          <p:cNvPr id="2" name="Google Shape;725;p48:notes">
            <a:extLst>
              <a:ext uri="{FF2B5EF4-FFF2-40B4-BE49-F238E27FC236}">
                <a16:creationId xmlns:a16="http://schemas.microsoft.com/office/drawing/2014/main" id="{3A225D87-1471-1B1A-352B-D7C196AC115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26</a:t>
            </a:fld>
            <a:endParaRPr lang="en-US" sz="1200" dirty="0">
              <a:latin typeface="+mn-lt"/>
            </a:endParaRPr>
          </a:p>
        </p:txBody>
      </p:sp>
    </p:spTree>
    <p:extLst>
      <p:ext uri="{BB962C8B-B14F-4D97-AF65-F5344CB8AC3E}">
        <p14:creationId xmlns:p14="http://schemas.microsoft.com/office/powerpoint/2010/main" val="38698146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dirty="0"/>
              <a:t>Divide the participants into pairs </a:t>
            </a:r>
          </a:p>
          <a:p>
            <a:r>
              <a:rPr lang="en-GB" dirty="0"/>
              <a:t>Guide participants to </a:t>
            </a:r>
            <a:r>
              <a:rPr lang="en-GB" b="1" dirty="0"/>
              <a:t>Workbook page 48: Active listening role plays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Assign a scenario to each pair (scenario 1 to scenario 4)</a:t>
            </a:r>
          </a:p>
          <a:p>
            <a:pPr lvl="0"/>
            <a:r>
              <a:rPr lang="en-GB" i="1" dirty="0"/>
              <a:t>With your partner, decide who will play the role of caseworker and who will play the role of the child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The person playing the role of the child</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Read and use your assigned scenario</a:t>
            </a:r>
          </a:p>
          <a:p>
            <a:pPr lvl="0"/>
            <a:r>
              <a:rPr lang="en-GB" i="1" dirty="0"/>
              <a:t>The person playing the role of caseworker</a:t>
            </a:r>
          </a:p>
          <a:p>
            <a:pPr lvl="1"/>
            <a:r>
              <a:rPr lang="en-GB" i="1" dirty="0"/>
              <a:t>Introduce yourself to the child</a:t>
            </a:r>
          </a:p>
          <a:p>
            <a:pPr lvl="1"/>
            <a:r>
              <a:rPr lang="en-GB" i="1" dirty="0"/>
              <a:t>Explain what case management is or what you as the caseworker can do to help </a:t>
            </a:r>
            <a:endParaRPr lang="en-GB" i="1" dirty="0">
              <a:cs typeface="Calibri"/>
            </a:endParaRPr>
          </a:p>
          <a:p>
            <a:pPr lvl="1">
              <a:defRPr/>
            </a:pPr>
            <a:r>
              <a:rPr lang="en-GB" i="1" dirty="0"/>
              <a:t>Use the non-verbal and active listening techniques that were discussed earlier sessions of the training</a:t>
            </a:r>
            <a:endParaRPr lang="en-GB" i="1" dirty="0">
              <a:cs typeface="Calibri" panose="020F0502020204030204"/>
            </a:endParaRPr>
          </a:p>
          <a:p>
            <a:pPr lvl="1"/>
            <a:r>
              <a:rPr lang="en-GB" i="1" dirty="0"/>
              <a:t>Don’t read the scenario in the workbook - only the child's role is allowed to do this</a:t>
            </a:r>
            <a:endParaRPr lang="en-GB" i="1" dirty="0">
              <a:cs typeface="Calibri" panose="020F0502020204030204"/>
            </a:endParaRPr>
          </a:p>
          <a:p>
            <a:pPr>
              <a:defRPr/>
            </a:pPr>
            <a:r>
              <a:rPr lang="en-GB" i="1" dirty="0"/>
              <a:t>Try your best to participate fully and not feel embarrassed – it is important that you practice these skills </a:t>
            </a:r>
            <a:endParaRPr lang="en-US" i="1" dirty="0"/>
          </a:p>
          <a:p>
            <a:pPr marL="0" indent="0">
              <a:buNone/>
            </a:pPr>
            <a:endParaRPr lang="en-GB" b="1" dirty="0"/>
          </a:p>
          <a:p>
            <a:pPr marL="0" indent="0">
              <a:buNone/>
            </a:pPr>
            <a:r>
              <a:rPr lang="en-GB" b="1" dirty="0"/>
              <a:t>PARTNER WORK (10 minutes)</a:t>
            </a:r>
          </a:p>
          <a:p>
            <a:pPr marL="171450" marR="0" lvl="0" indent="-171450" algn="l" defTabSz="914400" rtl="0" eaLnBrk="1" fontAlgn="auto" latinLnBrk="0" hangingPunct="1">
              <a:lnSpc>
                <a:spcPct val="100000"/>
              </a:lnSpc>
              <a:spcBef>
                <a:spcPts val="0"/>
              </a:spcBef>
              <a:spcAft>
                <a:spcPts val="0"/>
              </a:spcAft>
              <a:buClrTx/>
              <a:buSzTx/>
              <a:tabLst/>
              <a:defRPr/>
            </a:pPr>
            <a:r>
              <a:rPr lang="en-GB" dirty="0"/>
              <a:t>Give participants a minute to prepare for their role play</a:t>
            </a:r>
          </a:p>
          <a:p>
            <a:pPr marL="171450" marR="0" lvl="0" indent="-171450" algn="l" defTabSz="914400" rtl="0" eaLnBrk="1" fontAlgn="auto" latinLnBrk="0" hangingPunct="1">
              <a:lnSpc>
                <a:spcPct val="100000"/>
              </a:lnSpc>
              <a:spcBef>
                <a:spcPts val="0"/>
              </a:spcBef>
              <a:spcAft>
                <a:spcPts val="0"/>
              </a:spcAft>
              <a:buClrTx/>
              <a:buSzTx/>
              <a:tabLst/>
              <a:defRPr/>
            </a:pPr>
            <a:r>
              <a:rPr lang="en-GB" dirty="0"/>
              <a:t>Begin the role play</a:t>
            </a:r>
          </a:p>
          <a:p>
            <a:pPr marL="171450" marR="0" lvl="0" indent="-171450" algn="l" defTabSz="914400" rtl="0" eaLnBrk="1" fontAlgn="auto" latinLnBrk="0" hangingPunct="1">
              <a:lnSpc>
                <a:spcPct val="100000"/>
              </a:lnSpc>
              <a:spcBef>
                <a:spcPts val="0"/>
              </a:spcBef>
              <a:spcAft>
                <a:spcPts val="0"/>
              </a:spcAft>
              <a:buClrTx/>
              <a:buSzTx/>
              <a:tabLst/>
              <a:defRPr/>
            </a:pPr>
            <a:r>
              <a:rPr lang="en-GB" dirty="0"/>
              <a:t>Do move around the room and make sure that all the pairs are talking and practicing</a:t>
            </a:r>
          </a:p>
          <a:p>
            <a:pPr marL="0" indent="0">
              <a:buNone/>
            </a:pPr>
            <a:endParaRPr lang="en-GB" b="1" dirty="0"/>
          </a:p>
          <a:p>
            <a:pPr marL="0" indent="0">
              <a:buNone/>
            </a:pPr>
            <a:r>
              <a:rPr lang="en-GB" b="1" dirty="0"/>
              <a:t>PLENARY DISCUSSION (20 minutes)</a:t>
            </a:r>
            <a:endParaRPr lang="en-GB" dirty="0"/>
          </a:p>
          <a:p>
            <a:pPr lvl="0"/>
            <a:r>
              <a:rPr lang="en-GB" i="1" dirty="0"/>
              <a:t>Which techniques did the participant playing the role of caseworker use?</a:t>
            </a:r>
          </a:p>
          <a:p>
            <a:pPr lvl="0"/>
            <a:r>
              <a:rPr lang="en-GB" i="1" dirty="0"/>
              <a:t>What was easy and what was challenging to apply?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i="1" dirty="0"/>
              <a:t>Does anyone have any questions or need clarification?</a:t>
            </a:r>
          </a:p>
          <a:p>
            <a:r>
              <a:rPr lang="en-GB" i="1" dirty="0"/>
              <a:t>Now that we have learnt some active listening techniques, we will look at some effective speaking techniques</a:t>
            </a:r>
            <a:endParaRPr lang="en-GB" i="1" dirty="0">
              <a:cs typeface="Calibri"/>
            </a:endParaRPr>
          </a:p>
          <a:p>
            <a:endParaRPr lang="en-GB" dirty="0"/>
          </a:p>
          <a:p>
            <a:endParaRPr lang="en-BE" dirty="0"/>
          </a:p>
        </p:txBody>
      </p:sp>
      <p:sp>
        <p:nvSpPr>
          <p:cNvPr id="6" name="Slide Image Placeholder 5">
            <a:extLst>
              <a:ext uri="{FF2B5EF4-FFF2-40B4-BE49-F238E27FC236}">
                <a16:creationId xmlns:a16="http://schemas.microsoft.com/office/drawing/2014/main" id="{8CC02D96-747E-9087-89B5-12DE8D9D784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65FE3EE-56ED-EBA0-A919-462141F1B5E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27</a:t>
            </a:fld>
            <a:endParaRPr lang="en-US" sz="1200" dirty="0">
              <a:latin typeface="+mn-lt"/>
            </a:endParaRPr>
          </a:p>
        </p:txBody>
      </p:sp>
    </p:spTree>
    <p:extLst>
      <p:ext uri="{BB962C8B-B14F-4D97-AF65-F5344CB8AC3E}">
        <p14:creationId xmlns:p14="http://schemas.microsoft.com/office/powerpoint/2010/main" val="34796914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00" b="1" i="0" dirty="0"/>
              <a:t>EXPLANATION</a:t>
            </a:r>
          </a:p>
          <a:p>
            <a:r>
              <a:rPr lang="en-GB" sz="1100" i="1" dirty="0"/>
              <a:t>We discussed non-verbal communication such as body language, facial expressions, eye contact and physical contact. </a:t>
            </a:r>
          </a:p>
          <a:p>
            <a:r>
              <a:rPr lang="en-GB" sz="1100" i="1" dirty="0"/>
              <a:t>We also discussed active listening</a:t>
            </a:r>
          </a:p>
          <a:p>
            <a:r>
              <a:rPr lang="en-GB" sz="1100" i="1" dirty="0"/>
              <a:t>Now we will move on to effective speaking</a:t>
            </a:r>
            <a:endParaRPr lang="en-GB" sz="1100" i="1" dirty="0">
              <a:cs typeface="Calibri"/>
            </a:endParaRPr>
          </a:p>
          <a:p>
            <a:r>
              <a:rPr lang="en-GB" sz="1100" i="1" dirty="0"/>
              <a:t>Effective speaking is determined by:</a:t>
            </a:r>
          </a:p>
          <a:p>
            <a:pPr lvl="1"/>
            <a:r>
              <a:rPr lang="en-GB" sz="1100" i="1" dirty="0"/>
              <a:t>The words you choose (i.e. simpler words vs. more complex words);</a:t>
            </a:r>
          </a:p>
          <a:p>
            <a:pPr lvl="1"/>
            <a:r>
              <a:rPr lang="en-GB" sz="1100" i="1" dirty="0"/>
              <a:t>How you say them (i.e. tone of voice and the speed at which you talk); and</a:t>
            </a:r>
          </a:p>
          <a:p>
            <a:pPr lvl="1"/>
            <a:r>
              <a:rPr lang="en-GB" sz="1100" i="1" dirty="0"/>
              <a:t>How you reinforce them (i.e. non-verbal communication).</a:t>
            </a:r>
          </a:p>
          <a:p>
            <a:r>
              <a:rPr lang="en-GB" sz="1100" i="1" dirty="0"/>
              <a:t>Can you give examples in which you choose you have to choose your words carefully when talking to a child in case management?</a:t>
            </a:r>
            <a:endParaRPr lang="en-GB" sz="1100" i="1" dirty="0">
              <a:cs typeface="Calibri"/>
            </a:endParaRPr>
          </a:p>
          <a:p>
            <a:pPr lvl="1"/>
            <a:r>
              <a:rPr lang="en-GB" sz="1100" dirty="0"/>
              <a:t>If the participants have limited experience, think about examples of this when talking to family or a friend about a sensitive topic?</a:t>
            </a:r>
            <a:endParaRPr lang="en-GB" sz="1100" dirty="0">
              <a:cs typeface="Calibri"/>
            </a:endParaRPr>
          </a:p>
          <a:p>
            <a:r>
              <a:rPr lang="en-GB" sz="1100" i="1" dirty="0"/>
              <a:t>Each word carries a meaning so it is important to consider what we say and how that will be received by the individual child/caregiver/parent/trusted adult.</a:t>
            </a:r>
            <a:endParaRPr lang="en-GB" sz="1100" i="1" dirty="0">
              <a:cs typeface="Calibri"/>
            </a:endParaRPr>
          </a:p>
          <a:p>
            <a:pPr marL="0" indent="0">
              <a:buNone/>
            </a:pPr>
            <a:endParaRPr lang="en-GB" sz="1100" dirty="0"/>
          </a:p>
          <a:p>
            <a:pPr marL="0" indent="0">
              <a:buNone/>
            </a:pPr>
            <a:r>
              <a:rPr lang="en-GB" sz="1100" b="1" dirty="0"/>
              <a:t>PLENARY DISCUSSION (10 minutes)</a:t>
            </a:r>
          </a:p>
          <a:p>
            <a:r>
              <a:rPr lang="en-GB" sz="1100" i="1" dirty="0"/>
              <a:t>I will read a series of words that describe the same person, issue or thing</a:t>
            </a:r>
          </a:p>
          <a:p>
            <a:r>
              <a:rPr lang="en-GB" sz="1100" i="1" dirty="0"/>
              <a:t>Reflect on the words and how they may come across </a:t>
            </a:r>
            <a:endParaRPr lang="en-GB" sz="1100" i="1" dirty="0">
              <a:cs typeface="Calibri"/>
            </a:endParaRPr>
          </a:p>
          <a:p>
            <a:r>
              <a:rPr lang="en-GB" sz="1100" b="1" i="1" dirty="0"/>
              <a:t>Series 1: a crippled child, a handicapped child, a child with a disability, a child that has difficulty walking</a:t>
            </a:r>
            <a:endParaRPr lang="en-GB" sz="1100" b="1" i="1" dirty="0">
              <a:cs typeface="Calibri"/>
            </a:endParaRPr>
          </a:p>
          <a:p>
            <a:pPr lvl="1"/>
            <a:r>
              <a:rPr lang="en-GB" sz="1100" i="1" dirty="0"/>
              <a:t>How would you describe why some of these words or terms would be a better choice to use?</a:t>
            </a:r>
            <a:endParaRPr lang="en-GB" sz="1100" i="1" dirty="0">
              <a:cs typeface="Calibri"/>
            </a:endParaRPr>
          </a:p>
          <a:p>
            <a:pPr lvl="1"/>
            <a:r>
              <a:rPr lang="en-GB" sz="1100" i="1" dirty="0"/>
              <a:t>It is important not to use words that are judgmental or stigmatizing</a:t>
            </a:r>
            <a:endParaRPr lang="en-GB" sz="1100" i="1" dirty="0">
              <a:cs typeface="Calibri"/>
            </a:endParaRPr>
          </a:p>
          <a:p>
            <a:r>
              <a:rPr lang="en-GB" sz="1100" b="1" i="1" dirty="0"/>
              <a:t>Series 2: protection concern, threat, something that harms children, something bad happening to a child</a:t>
            </a:r>
            <a:endParaRPr lang="en-GB" sz="1100" b="1" i="1" dirty="0">
              <a:cs typeface="Calibri"/>
            </a:endParaRPr>
          </a:p>
          <a:p>
            <a:pPr lvl="1"/>
            <a:r>
              <a:rPr lang="en-GB" i="1" dirty="0"/>
              <a:t>How would you describe why some of these words or terms would be a better choice to use?</a:t>
            </a:r>
            <a:endParaRPr lang="en-GB" sz="1100" i="1" dirty="0"/>
          </a:p>
          <a:p>
            <a:pPr lvl="1"/>
            <a:r>
              <a:rPr lang="en-GB" sz="1100" i="1" dirty="0"/>
              <a:t>Do not use difficult or complex words to children who are young or who might not understand</a:t>
            </a:r>
          </a:p>
          <a:p>
            <a:pPr lvl="1"/>
            <a:r>
              <a:rPr lang="en-GB" sz="1100" i="1" dirty="0"/>
              <a:t>It can be helpful to use shorter sentences</a:t>
            </a:r>
          </a:p>
          <a:p>
            <a:r>
              <a:rPr lang="en-GB" sz="1100" b="1" i="1" dirty="0"/>
              <a:t>Series 3: rape, violation, sexual assault, act of sexual violence</a:t>
            </a:r>
          </a:p>
          <a:p>
            <a:pPr lvl="1"/>
            <a:r>
              <a:rPr lang="en-GB" i="1" dirty="0"/>
              <a:t>How would you describe why some of these words or terms would be a better choice to use?</a:t>
            </a:r>
            <a:endParaRPr lang="en-GB" sz="1100" i="1" dirty="0"/>
          </a:p>
          <a:p>
            <a:pPr lvl="1"/>
            <a:r>
              <a:rPr lang="en-GB" sz="1100" i="1" dirty="0"/>
              <a:t>Think about what language to use to describe sensitive topics</a:t>
            </a:r>
            <a:endParaRPr lang="en-GB" sz="1100" i="1" dirty="0">
              <a:cs typeface="Calibri"/>
            </a:endParaRPr>
          </a:p>
          <a:p>
            <a:pPr lvl="1"/>
            <a:r>
              <a:rPr lang="en-GB" sz="1100" i="1" dirty="0"/>
              <a:t>You may need to adapt your words when speaking with a child versus speaking with their caregivers/parents/trusted adult or you supervisor, etc.</a:t>
            </a:r>
            <a:endParaRPr lang="en-GB" sz="1100" i="1" dirty="0">
              <a:cs typeface="Calibri" panose="020F0502020204030204"/>
            </a:endParaRPr>
          </a:p>
        </p:txBody>
      </p:sp>
      <p:sp>
        <p:nvSpPr>
          <p:cNvPr id="6" name="Slide Image Placeholder 5">
            <a:extLst>
              <a:ext uri="{FF2B5EF4-FFF2-40B4-BE49-F238E27FC236}">
                <a16:creationId xmlns:a16="http://schemas.microsoft.com/office/drawing/2014/main" id="{66957BB5-6EFD-55D0-1F41-3650A0B8B9AE}"/>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CEFB518-CFBA-90FE-F2BC-92BAC04BF13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28</a:t>
            </a:fld>
            <a:endParaRPr lang="en-US" sz="1200" dirty="0">
              <a:latin typeface="+mn-lt"/>
            </a:endParaRPr>
          </a:p>
        </p:txBody>
      </p:sp>
    </p:spTree>
    <p:extLst>
      <p:ext uri="{BB962C8B-B14F-4D97-AF65-F5344CB8AC3E}">
        <p14:creationId xmlns:p14="http://schemas.microsoft.com/office/powerpoint/2010/main" val="25535686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dirty="0"/>
              <a:t>Refer to the scripts the participants drafted during session 3 when introducing themselves to Saleh, Ze </a:t>
            </a:r>
            <a:r>
              <a:rPr lang="en-US" noProof="0" dirty="0"/>
              <a:t>Naw</a:t>
            </a:r>
            <a:r>
              <a:rPr lang="en-GB" dirty="0"/>
              <a:t>, Amina and Selim</a:t>
            </a:r>
            <a:endParaRPr lang="en-GB" dirty="0">
              <a:cs typeface="Calibri"/>
            </a:endParaRPr>
          </a:p>
          <a:p>
            <a:r>
              <a:rPr lang="en-GB" i="1" dirty="0"/>
              <a:t>The words you used when making introductions and explaining case management were of great importance</a:t>
            </a:r>
            <a:endParaRPr lang="en-GB" i="1" dirty="0">
              <a:cs typeface="Calibri"/>
            </a:endParaRPr>
          </a:p>
        </p:txBody>
      </p:sp>
      <p:sp>
        <p:nvSpPr>
          <p:cNvPr id="6" name="Slide Image Placeholder 5">
            <a:extLst>
              <a:ext uri="{FF2B5EF4-FFF2-40B4-BE49-F238E27FC236}">
                <a16:creationId xmlns:a16="http://schemas.microsoft.com/office/drawing/2014/main" id="{70EAB571-E5DF-BB1E-1AF3-B0808E1B4C6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51BCE15-ADAF-C65F-D38A-8327F5AF3AD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29</a:t>
            </a:fld>
            <a:endParaRPr lang="en-US" sz="1200" dirty="0">
              <a:latin typeface="+mn-lt"/>
            </a:endParaRPr>
          </a:p>
        </p:txBody>
      </p:sp>
    </p:spTree>
    <p:extLst>
      <p:ext uri="{BB962C8B-B14F-4D97-AF65-F5344CB8AC3E}">
        <p14:creationId xmlns:p14="http://schemas.microsoft.com/office/powerpoint/2010/main" val="40473411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This module focuses on the communication skills necessary for the provision of case management services.</a:t>
            </a:r>
          </a:p>
          <a:p>
            <a:r>
              <a:rPr lang="en-GB" i="1" dirty="0"/>
              <a:t>By the end of this module, you should understand more about how to communicate more effectively with children that have diverse life experiences and situations, while taking into consideration their age and developmental stage. </a:t>
            </a:r>
          </a:p>
        </p:txBody>
      </p:sp>
      <p:sp>
        <p:nvSpPr>
          <p:cNvPr id="6" name="Slide Image Placeholder 5">
            <a:extLst>
              <a:ext uri="{FF2B5EF4-FFF2-40B4-BE49-F238E27FC236}">
                <a16:creationId xmlns:a16="http://schemas.microsoft.com/office/drawing/2014/main" id="{6FEBD69F-628C-2621-4B78-300B148FFD0E}"/>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C1E9485C-D342-BD49-C3AE-40CD155D95F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a:t>
            </a:fld>
            <a:endParaRPr lang="en-US" sz="1200" dirty="0">
              <a:latin typeface="+mn-lt"/>
            </a:endParaRPr>
          </a:p>
        </p:txBody>
      </p:sp>
    </p:spTree>
    <p:extLst>
      <p:ext uri="{BB962C8B-B14F-4D97-AF65-F5344CB8AC3E}">
        <p14:creationId xmlns:p14="http://schemas.microsoft.com/office/powerpoint/2010/main" val="6602034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When talking to the child, their parents, caregivers, or trusted adults, a caseworker will also need to ask some questions  </a:t>
            </a:r>
            <a:endParaRPr lang="en-GB" i="1" dirty="0">
              <a:cs typeface="Calibri"/>
            </a:endParaRPr>
          </a:p>
          <a:p>
            <a:r>
              <a:rPr lang="en-GB" i="1" dirty="0"/>
              <a:t>Choosing the right question to ask is a communication technique to start conversations, demonstrate interest, clarify a situation, and to show your support as well as to seek support from others </a:t>
            </a:r>
            <a:endParaRPr lang="en-GB" i="1" dirty="0">
              <a:cs typeface="Calibri" panose="020F0502020204030204"/>
            </a:endParaRPr>
          </a:p>
          <a:p>
            <a:pPr lvl="0"/>
            <a:r>
              <a:rPr lang="en-GB" i="1" dirty="0"/>
              <a:t>There are 3 types of questions: closed question, open questions and leading questions</a:t>
            </a:r>
            <a:endParaRPr lang="en-GB" i="1" dirty="0">
              <a:cs typeface="Calibri" panose="020F0502020204030204"/>
            </a:endParaRPr>
          </a:p>
          <a:p>
            <a:r>
              <a:rPr lang="en-GB" dirty="0"/>
              <a:t>Present the slide</a:t>
            </a:r>
          </a:p>
          <a:p>
            <a:pPr marL="0" indent="0">
              <a:buNone/>
            </a:pPr>
            <a:endParaRPr lang="en-GB" dirty="0"/>
          </a:p>
          <a:p>
            <a:pPr marL="0" indent="0">
              <a:buNone/>
            </a:pPr>
            <a:r>
              <a:rPr lang="en-GB" b="1" dirty="0"/>
              <a:t>INTRODUCTION</a:t>
            </a:r>
          </a:p>
          <a:p>
            <a:r>
              <a:rPr lang="en-GB" dirty="0"/>
              <a:t>Divide the participants in 3 groups </a:t>
            </a:r>
          </a:p>
          <a:p>
            <a:r>
              <a:rPr lang="en-GB" dirty="0"/>
              <a:t>Guide participants to </a:t>
            </a:r>
            <a:r>
              <a:rPr lang="en-GB" b="1" dirty="0"/>
              <a:t>Workbook page 49: Effective questioning and listening</a:t>
            </a:r>
            <a:endParaRPr lang="en-GB" b="1" dirty="0">
              <a:cs typeface="Calibri"/>
            </a:endParaRPr>
          </a:p>
          <a:p>
            <a:r>
              <a:rPr lang="en-GB" i="1" dirty="0"/>
              <a:t>With your groups:</a:t>
            </a:r>
          </a:p>
          <a:p>
            <a:pPr lvl="1"/>
            <a:r>
              <a:rPr lang="en-GB" i="1" dirty="0"/>
              <a:t>Come up with examples and write them down in your workbook</a:t>
            </a:r>
          </a:p>
          <a:p>
            <a:pPr lvl="1"/>
            <a:r>
              <a:rPr lang="en-GB" i="1" dirty="0"/>
              <a:t>List the advantages and disadvantages of using this type of questions</a:t>
            </a:r>
            <a:endParaRPr lang="en-GB" i="1" dirty="0">
              <a:cs typeface="Calibri"/>
            </a:endParaRPr>
          </a:p>
          <a:p>
            <a:pPr marL="0" indent="0">
              <a:buNone/>
            </a:pPr>
            <a:endParaRPr lang="en-GB" dirty="0"/>
          </a:p>
          <a:p>
            <a:pPr marL="0" indent="0">
              <a:buNone/>
            </a:pPr>
            <a:r>
              <a:rPr lang="en-GB" b="1" dirty="0"/>
              <a:t>GROUP WORK (10 minutes)</a:t>
            </a:r>
          </a:p>
          <a:p>
            <a:pPr marL="171450" marR="0" lvl="0" indent="-171450" algn="l" defTabSz="914400" rtl="0" eaLnBrk="1" fontAlgn="auto" latinLnBrk="0" hangingPunct="1">
              <a:lnSpc>
                <a:spcPct val="100000"/>
              </a:lnSpc>
              <a:spcBef>
                <a:spcPts val="0"/>
              </a:spcBef>
              <a:spcAft>
                <a:spcPts val="0"/>
              </a:spcAft>
              <a:buClrTx/>
              <a:buSzTx/>
              <a:tabLst/>
              <a:defRPr/>
            </a:pPr>
            <a:r>
              <a:rPr lang="en-GB" dirty="0"/>
              <a:t>Inform the participants they have 10 minutes to complete the activity</a:t>
            </a:r>
          </a:p>
          <a:p>
            <a:pPr marL="0" indent="0">
              <a:buNone/>
            </a:pPr>
            <a:endParaRPr lang="en-GB" dirty="0"/>
          </a:p>
          <a:p>
            <a:pPr marL="0" indent="0">
              <a:buNone/>
            </a:pPr>
            <a:r>
              <a:rPr lang="en-GB" b="1" dirty="0"/>
              <a:t>PLENARY DISCUSSION (10 minutes)</a:t>
            </a:r>
          </a:p>
          <a:p>
            <a:r>
              <a:rPr lang="en-GB" dirty="0"/>
              <a:t>For each type of question, have a different group share their examples</a:t>
            </a:r>
          </a:p>
          <a:p>
            <a:r>
              <a:rPr lang="en-GB" dirty="0"/>
              <a:t>Review examples and allow the other groups to complement</a:t>
            </a:r>
          </a:p>
          <a:p>
            <a:endParaRPr lang="en-GB" dirty="0"/>
          </a:p>
          <a:p>
            <a:endParaRPr lang="en-BE" dirty="0"/>
          </a:p>
        </p:txBody>
      </p:sp>
      <p:sp>
        <p:nvSpPr>
          <p:cNvPr id="6" name="Slide Image Placeholder 5">
            <a:extLst>
              <a:ext uri="{FF2B5EF4-FFF2-40B4-BE49-F238E27FC236}">
                <a16:creationId xmlns:a16="http://schemas.microsoft.com/office/drawing/2014/main" id="{6E5384C3-C471-5D6E-1507-397DFF41FAF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C7384550-8398-CE60-3B67-9B433E6416F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30</a:t>
            </a:fld>
            <a:endParaRPr lang="en-US" sz="1200" dirty="0">
              <a:latin typeface="+mn-lt"/>
            </a:endParaRPr>
          </a:p>
        </p:txBody>
      </p:sp>
    </p:spTree>
    <p:extLst>
      <p:ext uri="{BB962C8B-B14F-4D97-AF65-F5344CB8AC3E}">
        <p14:creationId xmlns:p14="http://schemas.microsoft.com/office/powerpoint/2010/main" val="13133201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A child may have a difficult time responding when a caseworker uses leading questions due to the power imbalances or lack of strong relationship developed with the caseworker</a:t>
            </a:r>
            <a:endParaRPr lang="en-GB" i="1" dirty="0">
              <a:cs typeface="Calibri"/>
            </a:endParaRPr>
          </a:p>
          <a:p>
            <a:pPr lvl="1"/>
            <a:r>
              <a:rPr lang="en-GB" i="1" dirty="0"/>
              <a:t>Culturally, some children are taught not disagree with adults, especially those in positions of power and authority </a:t>
            </a:r>
            <a:endParaRPr lang="en-GB" i="1" dirty="0">
              <a:cs typeface="Calibri" panose="020F0502020204030204"/>
            </a:endParaRPr>
          </a:p>
          <a:p>
            <a:pPr lvl="1"/>
            <a:r>
              <a:rPr lang="en-GB" i="1" dirty="0"/>
              <a:t>If caseworkers use leading questions, then they should always ask for further clarification and details from the child </a:t>
            </a:r>
            <a:endParaRPr lang="en-GB" i="1" dirty="0">
              <a:cs typeface="Calibri" panose="020F0502020204030204"/>
            </a:endParaRPr>
          </a:p>
          <a:p>
            <a:r>
              <a:rPr lang="en-GB" i="1" dirty="0"/>
              <a:t>Does anyone have any questions or need clarification?</a:t>
            </a:r>
          </a:p>
          <a:p>
            <a:endParaRPr lang="en-GB" dirty="0"/>
          </a:p>
          <a:p>
            <a:endParaRPr lang="en-BE" dirty="0"/>
          </a:p>
        </p:txBody>
      </p:sp>
      <p:sp>
        <p:nvSpPr>
          <p:cNvPr id="6" name="Slide Image Placeholder 5">
            <a:extLst>
              <a:ext uri="{FF2B5EF4-FFF2-40B4-BE49-F238E27FC236}">
                <a16:creationId xmlns:a16="http://schemas.microsoft.com/office/drawing/2014/main" id="{4427EC1E-A678-3856-6B3A-229510D6AFB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AA3F442-4BA9-1D32-B322-D3525BFA23B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31</a:t>
            </a:fld>
            <a:endParaRPr lang="en-US" sz="1200" dirty="0">
              <a:latin typeface="+mn-lt"/>
            </a:endParaRPr>
          </a:p>
        </p:txBody>
      </p:sp>
    </p:spTree>
    <p:extLst>
      <p:ext uri="{BB962C8B-B14F-4D97-AF65-F5344CB8AC3E}">
        <p14:creationId xmlns:p14="http://schemas.microsoft.com/office/powerpoint/2010/main" val="12775656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In addition to choosing your words and questions carefully, another key area of effective communication is how you speak.  </a:t>
            </a:r>
          </a:p>
          <a:p>
            <a:r>
              <a:rPr lang="en-GB" dirty="0"/>
              <a:t>Present the slide.</a:t>
            </a:r>
          </a:p>
          <a:p>
            <a:r>
              <a:rPr lang="en-GB" dirty="0"/>
              <a:t>Explain and demonstrate tone, timing, pace and volume:</a:t>
            </a:r>
          </a:p>
          <a:p>
            <a:pPr lvl="1"/>
            <a:r>
              <a:rPr lang="en-GB" i="1" dirty="0"/>
              <a:t>The tone of your voice shows your emotions and stress level</a:t>
            </a:r>
          </a:p>
          <a:p>
            <a:pPr lvl="1"/>
            <a:r>
              <a:rPr lang="en-GB" i="1" dirty="0"/>
              <a:t>The timing of speaking refers to the time you leave between the words or phrases you are saying.</a:t>
            </a:r>
          </a:p>
          <a:p>
            <a:pPr lvl="1"/>
            <a:r>
              <a:rPr lang="en-GB" i="1" dirty="0"/>
              <a:t>The pace refers to the speed of your speech</a:t>
            </a:r>
          </a:p>
          <a:p>
            <a:pPr lvl="1"/>
            <a:r>
              <a:rPr lang="en-GB" i="1" dirty="0"/>
              <a:t>The volume of your voice shows your emotions and stress level </a:t>
            </a:r>
          </a:p>
        </p:txBody>
      </p:sp>
      <p:sp>
        <p:nvSpPr>
          <p:cNvPr id="6" name="Slide Image Placeholder 5">
            <a:extLst>
              <a:ext uri="{FF2B5EF4-FFF2-40B4-BE49-F238E27FC236}">
                <a16:creationId xmlns:a16="http://schemas.microsoft.com/office/drawing/2014/main" id="{D697C62C-3A79-354C-296B-190760365C2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4F4F850-AE52-965E-7B6F-58090152034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32</a:t>
            </a:fld>
            <a:endParaRPr lang="en-US" sz="1200" dirty="0">
              <a:latin typeface="+mn-lt"/>
            </a:endParaRPr>
          </a:p>
        </p:txBody>
      </p:sp>
    </p:spTree>
    <p:extLst>
      <p:ext uri="{BB962C8B-B14F-4D97-AF65-F5344CB8AC3E}">
        <p14:creationId xmlns:p14="http://schemas.microsoft.com/office/powerpoint/2010/main" val="42266417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The non-verbal communication, if used correctly, will reinforce what is said. </a:t>
            </a:r>
          </a:p>
          <a:p>
            <a:endParaRPr lang="en-BE" dirty="0"/>
          </a:p>
        </p:txBody>
      </p:sp>
      <p:sp>
        <p:nvSpPr>
          <p:cNvPr id="6" name="Slide Image Placeholder 5">
            <a:extLst>
              <a:ext uri="{FF2B5EF4-FFF2-40B4-BE49-F238E27FC236}">
                <a16:creationId xmlns:a16="http://schemas.microsoft.com/office/drawing/2014/main" id="{D266039A-E467-D551-6E5C-06BA056AD1B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7CC2A87-5D8B-BFB1-FFAD-1B3154CBCA1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33</a:t>
            </a:fld>
            <a:endParaRPr lang="en-US" sz="1200" dirty="0">
              <a:latin typeface="+mn-lt"/>
            </a:endParaRPr>
          </a:p>
        </p:txBody>
      </p:sp>
    </p:spTree>
    <p:extLst>
      <p:ext uri="{BB962C8B-B14F-4D97-AF65-F5344CB8AC3E}">
        <p14:creationId xmlns:p14="http://schemas.microsoft.com/office/powerpoint/2010/main" val="10750515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CA" b="1" dirty="0"/>
              <a:t>EXPLANATION</a:t>
            </a:r>
          </a:p>
          <a:p>
            <a:pPr marL="171450" indent="-171450"/>
            <a:r>
              <a:rPr lang="en-CA" dirty="0"/>
              <a:t>Present the slide</a:t>
            </a:r>
            <a:endParaRPr lang="en-BE" dirty="0"/>
          </a:p>
        </p:txBody>
      </p:sp>
      <p:sp>
        <p:nvSpPr>
          <p:cNvPr id="6" name="Slide Image Placeholder 5">
            <a:extLst>
              <a:ext uri="{FF2B5EF4-FFF2-40B4-BE49-F238E27FC236}">
                <a16:creationId xmlns:a16="http://schemas.microsoft.com/office/drawing/2014/main" id="{0F92FCD0-1499-4149-3AEE-9224561786B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3996CF4-3E43-7C43-E192-0A4693F6635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34</a:t>
            </a:fld>
            <a:endParaRPr lang="en-US" sz="1200" dirty="0">
              <a:latin typeface="+mn-lt"/>
            </a:endParaRPr>
          </a:p>
        </p:txBody>
      </p:sp>
    </p:spTree>
    <p:extLst>
      <p:ext uri="{BB962C8B-B14F-4D97-AF65-F5344CB8AC3E}">
        <p14:creationId xmlns:p14="http://schemas.microsoft.com/office/powerpoint/2010/main" val="41146593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i="1" dirty="0"/>
              <a:t>Does anyone have any questions or need clarification?</a:t>
            </a:r>
          </a:p>
          <a:p>
            <a:r>
              <a:rPr lang="en-GB" i="1" dirty="0"/>
              <a:t>In the next session, we will discuss how different communication techniques can be used to adapt communication to:</a:t>
            </a:r>
          </a:p>
          <a:p>
            <a:pPr lvl="1"/>
            <a:r>
              <a:rPr lang="en-GB" i="1" dirty="0"/>
              <a:t>Cultural consideration</a:t>
            </a:r>
          </a:p>
          <a:p>
            <a:pPr lvl="1"/>
            <a:r>
              <a:rPr lang="en-GB" i="1" dirty="0"/>
              <a:t>A child’s age</a:t>
            </a:r>
          </a:p>
          <a:p>
            <a:pPr lvl="1"/>
            <a:r>
              <a:rPr lang="en-GB" i="1" dirty="0"/>
              <a:t>A child’s developmental stage and abilities</a:t>
            </a:r>
          </a:p>
        </p:txBody>
      </p:sp>
      <p:sp>
        <p:nvSpPr>
          <p:cNvPr id="6" name="Slide Image Placeholder 5">
            <a:extLst>
              <a:ext uri="{FF2B5EF4-FFF2-40B4-BE49-F238E27FC236}">
                <a16:creationId xmlns:a16="http://schemas.microsoft.com/office/drawing/2014/main" id="{78DC429D-70E8-D13B-2650-5FE452391BD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0C3A9DE1-5F3D-BF4A-4C6A-BC55A3775F3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35</a:t>
            </a:fld>
            <a:endParaRPr lang="en-US" sz="1200" dirty="0">
              <a:latin typeface="+mn-lt"/>
            </a:endParaRPr>
          </a:p>
        </p:txBody>
      </p:sp>
    </p:spTree>
    <p:extLst>
      <p:ext uri="{BB962C8B-B14F-4D97-AF65-F5344CB8AC3E}">
        <p14:creationId xmlns:p14="http://schemas.microsoft.com/office/powerpoint/2010/main" val="38567008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4 DURATION: 2h</a:t>
            </a:r>
          </a:p>
          <a:p>
            <a:pPr marL="0" indent="0">
              <a:buNone/>
            </a:pPr>
            <a:r>
              <a:rPr lang="en-GB" b="1" dirty="0"/>
              <a:t>______________________________________________________________________________</a:t>
            </a:r>
          </a:p>
          <a:p>
            <a:endParaRPr lang="en-GB" dirty="0"/>
          </a:p>
          <a:p>
            <a:pPr marL="0" indent="0">
              <a:buNone/>
            </a:pPr>
            <a:r>
              <a:rPr lang="en-GB" b="1" dirty="0"/>
              <a:t>EXPLANATION</a:t>
            </a:r>
          </a:p>
          <a:p>
            <a:r>
              <a:rPr lang="en-GB" i="1" dirty="0"/>
              <a:t>Communication needs to be adapted to the individual child, to the family and community in which the child lives</a:t>
            </a:r>
          </a:p>
          <a:p>
            <a:r>
              <a:rPr lang="en-GB" i="1" dirty="0"/>
              <a:t>This also implies the cultural difference that influence communication</a:t>
            </a:r>
          </a:p>
          <a:p>
            <a:r>
              <a:rPr lang="en-GB" i="1" dirty="0"/>
              <a:t>First, we will reflect on our own cultural expectations related to communicating with children </a:t>
            </a:r>
          </a:p>
          <a:p>
            <a:r>
              <a:rPr lang="en-GB" i="1" dirty="0"/>
              <a:t>Then, we will look at different ages and developmental stages</a:t>
            </a:r>
            <a:endParaRPr lang="en-GB" i="1" dirty="0">
              <a:cs typeface="Calibri"/>
            </a:endParaRPr>
          </a:p>
        </p:txBody>
      </p:sp>
      <p:sp>
        <p:nvSpPr>
          <p:cNvPr id="6" name="Slide Image Placeholder 5">
            <a:extLst>
              <a:ext uri="{FF2B5EF4-FFF2-40B4-BE49-F238E27FC236}">
                <a16:creationId xmlns:a16="http://schemas.microsoft.com/office/drawing/2014/main" id="{104FAAA1-C9F6-CAB8-E8CC-0AFC799D963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B23D314-0C42-6843-C2CC-D81135EC250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36</a:t>
            </a:fld>
            <a:endParaRPr lang="en-US" sz="1200" dirty="0">
              <a:latin typeface="+mn-lt"/>
            </a:endParaRPr>
          </a:p>
        </p:txBody>
      </p:sp>
    </p:spTree>
    <p:extLst>
      <p:ext uri="{BB962C8B-B14F-4D97-AF65-F5344CB8AC3E}">
        <p14:creationId xmlns:p14="http://schemas.microsoft.com/office/powerpoint/2010/main" val="220888739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dirty="0"/>
              <a:t>Refer back to Model 1, to </a:t>
            </a:r>
            <a:r>
              <a:rPr lang="en-GB" b="1" dirty="0"/>
              <a:t>Workbook page 9: Society and community level: Views on childhood</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Inform the participants they have 5 minutes to review their notes</a:t>
            </a:r>
            <a:endParaRPr lang="en-GB" b="1" dirty="0"/>
          </a:p>
          <a:p>
            <a:pPr lvl="1"/>
            <a:r>
              <a:rPr lang="en-GB" i="1" dirty="0"/>
              <a:t>How are children of different ages viewed and treated by the community?</a:t>
            </a:r>
          </a:p>
          <a:p>
            <a:pPr lvl="1"/>
            <a:r>
              <a:rPr lang="en-GB" i="1" dirty="0"/>
              <a:t>When are children considered 'adults' in the community?</a:t>
            </a:r>
            <a:endParaRPr lang="en-GB" i="1" dirty="0">
              <a:cs typeface="Calibri"/>
            </a:endParaRPr>
          </a:p>
          <a:p>
            <a:pPr lvl="1"/>
            <a:r>
              <a:rPr lang="en-GB" i="1" dirty="0"/>
              <a:t>Views on childhood also influence how adults speak to children, and if they are encouraged or discouraged to express their ideas, opinions and emotions</a:t>
            </a:r>
            <a:endParaRPr lang="en-GB" dirty="0"/>
          </a:p>
          <a:p>
            <a:r>
              <a:rPr lang="en-GB" dirty="0"/>
              <a:t>Divide the participants into 3 groups </a:t>
            </a:r>
          </a:p>
          <a:p>
            <a:r>
              <a:rPr lang="en-GB" dirty="0"/>
              <a:t>Assign each group one of the questions</a:t>
            </a:r>
          </a:p>
          <a:p>
            <a:r>
              <a:rPr lang="en-GB" dirty="0"/>
              <a:t>Guide participants to </a:t>
            </a:r>
            <a:r>
              <a:rPr lang="en-GB" b="1" dirty="0"/>
              <a:t>Workbook page 50-51: Cultural considerations</a:t>
            </a:r>
            <a:endParaRPr lang="en-GB" b="0" dirty="0"/>
          </a:p>
          <a:p>
            <a:r>
              <a:rPr lang="en-GB" i="1" dirty="0"/>
              <a:t>With your group:</a:t>
            </a:r>
          </a:p>
          <a:p>
            <a:pPr lvl="1"/>
            <a:r>
              <a:rPr lang="en-GB" i="1" dirty="0"/>
              <a:t>Discuss possible replies to your assigned question </a:t>
            </a:r>
          </a:p>
          <a:p>
            <a:pPr lvl="1"/>
            <a:r>
              <a:rPr lang="en-GB" i="1" dirty="0"/>
              <a:t>Write down your responses</a:t>
            </a:r>
          </a:p>
          <a:p>
            <a:pPr marL="0" indent="0">
              <a:buNone/>
            </a:pPr>
            <a:endParaRPr lang="en-GB" dirty="0"/>
          </a:p>
          <a:p>
            <a:pPr marL="0" indent="0">
              <a:buNone/>
            </a:pPr>
            <a:r>
              <a:rPr lang="en-GB" b="1" dirty="0"/>
              <a:t>GROUP WORK (10 minutes)</a:t>
            </a:r>
          </a:p>
          <a:p>
            <a:r>
              <a:rPr lang="en-GB" dirty="0"/>
              <a:t>Check in with each individual group while they are working and share following prompts: </a:t>
            </a:r>
          </a:p>
          <a:p>
            <a:pPr lvl="1"/>
            <a:r>
              <a:rPr lang="en-GB" i="1" dirty="0"/>
              <a:t>How do adults speak to children in the place you work? </a:t>
            </a:r>
            <a:endParaRPr lang="en-GB" i="1" dirty="0">
              <a:cs typeface="Calibri"/>
            </a:endParaRPr>
          </a:p>
          <a:p>
            <a:pPr lvl="1"/>
            <a:r>
              <a:rPr lang="en-GB" i="1" dirty="0"/>
              <a:t>In what ways does it vary depending on the age or gender of the child? Or if the child has a disability?</a:t>
            </a:r>
          </a:p>
          <a:p>
            <a:pPr lvl="1"/>
            <a:r>
              <a:rPr lang="en-GB" i="1" dirty="0"/>
              <a:t>Are children encouraged to express their opinions? (E.g. do they get a say in a decision affecting their life? Can they all express their opinions equally or are some more likely to be listened to/believed than others?)</a:t>
            </a:r>
            <a:endParaRPr lang="en-GB" i="1" dirty="0">
              <a:cs typeface="Calibri"/>
            </a:endParaRPr>
          </a:p>
          <a:p>
            <a:pPr lvl="1"/>
            <a:r>
              <a:rPr lang="en-GB" i="1" dirty="0"/>
              <a:t>Are children encouraged to express their feelings? (E.g. it is acceptable for them to show ‘big’ emotions that might be perceived as negative, such as sadness or anger? If not, what are the signs or words children might use to show they are upset?)</a:t>
            </a:r>
          </a:p>
          <a:p>
            <a:endParaRPr lang="en-GB" dirty="0"/>
          </a:p>
          <a:p>
            <a:pPr marL="0" indent="0">
              <a:buNone/>
            </a:pPr>
            <a:r>
              <a:rPr lang="en-GB" b="1" dirty="0"/>
              <a:t>CONTINUED </a:t>
            </a:r>
            <a:r>
              <a:rPr lang="en-GB" b="1" dirty="0">
                <a:sym typeface="Wingdings" panose="05000000000000000000" pitchFamily="2" charset="2"/>
              </a:rPr>
              <a:t></a:t>
            </a:r>
            <a:endParaRPr lang="en-GB" b="1" dirty="0"/>
          </a:p>
        </p:txBody>
      </p:sp>
      <p:sp>
        <p:nvSpPr>
          <p:cNvPr id="6" name="Slide Image Placeholder 5">
            <a:extLst>
              <a:ext uri="{FF2B5EF4-FFF2-40B4-BE49-F238E27FC236}">
                <a16:creationId xmlns:a16="http://schemas.microsoft.com/office/drawing/2014/main" id="{9B01266A-8660-AF3B-7336-44B88DB22DB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B688589-9E2B-3AA0-D37E-C9430D0618C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37</a:t>
            </a:fld>
            <a:endParaRPr lang="en-US" sz="1200" dirty="0">
              <a:latin typeface="+mn-lt"/>
            </a:endParaRPr>
          </a:p>
        </p:txBody>
      </p:sp>
    </p:spTree>
    <p:extLst>
      <p:ext uri="{BB962C8B-B14F-4D97-AF65-F5344CB8AC3E}">
        <p14:creationId xmlns:p14="http://schemas.microsoft.com/office/powerpoint/2010/main" val="32735848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(15 minutes)</a:t>
            </a:r>
          </a:p>
          <a:p>
            <a:r>
              <a:rPr lang="en-GB" i="1" dirty="0"/>
              <a:t>Each group will have 5 minutes to present and answer questions</a:t>
            </a:r>
          </a:p>
          <a:p>
            <a:r>
              <a:rPr lang="en-GB" i="1" dirty="0"/>
              <a:t>Participants should take notes during the presentations in their workbooks – we will revisit these throughout the training</a:t>
            </a:r>
            <a:endParaRPr lang="en-GB" i="1" dirty="0">
              <a:cs typeface="Calibri"/>
            </a:endParaRPr>
          </a:p>
          <a:p>
            <a:r>
              <a:rPr lang="en-GB" dirty="0"/>
              <a:t>Go over the presentations:</a:t>
            </a:r>
            <a:endParaRPr lang="en-GB" dirty="0">
              <a:cs typeface="Calibri"/>
            </a:endParaRPr>
          </a:p>
          <a:p>
            <a:r>
              <a:rPr lang="en-GB" i="1" dirty="0"/>
              <a:t>As individuals, we all carry with us diverse experiences and backgrounds that will impact how we respond to these questions</a:t>
            </a:r>
          </a:p>
          <a:p>
            <a:r>
              <a:rPr lang="en-GB" i="1" dirty="0"/>
              <a:t>However, we should remember to consider the culture and context we work in when we are communicating with children</a:t>
            </a:r>
            <a:endParaRPr lang="en-GB" i="1" dirty="0">
              <a:cs typeface="Calibri"/>
            </a:endParaRPr>
          </a:p>
          <a:p>
            <a:r>
              <a:rPr lang="en-GB" i="1" dirty="0"/>
              <a:t>Does anyone have any questions or need clarification?</a:t>
            </a:r>
          </a:p>
        </p:txBody>
      </p:sp>
      <p:sp>
        <p:nvSpPr>
          <p:cNvPr id="6" name="Slide Image Placeholder 5">
            <a:extLst>
              <a:ext uri="{FF2B5EF4-FFF2-40B4-BE49-F238E27FC236}">
                <a16:creationId xmlns:a16="http://schemas.microsoft.com/office/drawing/2014/main" id="{9B01266A-8660-AF3B-7336-44B88DB22DB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BFD87C6-FD58-19B6-FE37-FD27D339847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38</a:t>
            </a:fld>
            <a:endParaRPr lang="en-US" sz="1200" dirty="0">
              <a:latin typeface="+mn-lt"/>
            </a:endParaRPr>
          </a:p>
        </p:txBody>
      </p:sp>
    </p:spTree>
    <p:extLst>
      <p:ext uri="{BB962C8B-B14F-4D97-AF65-F5344CB8AC3E}">
        <p14:creationId xmlns:p14="http://schemas.microsoft.com/office/powerpoint/2010/main" val="285469734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Remind the participants of the Principles of Participation from Module 2 Foundations of Case Management</a:t>
            </a:r>
          </a:p>
          <a:p>
            <a:pPr lvl="1"/>
            <a:r>
              <a:rPr lang="en-GB" i="1" dirty="0"/>
              <a:t>Regardless of the cultural perspectives on child participation, a caseworker should maintain certain standards and ensure child participation regardless of their gender, age, disability, ethnicity, religion, nationality, displacement status or other unique characteristics </a:t>
            </a:r>
            <a:endParaRPr lang="en-GB" i="1" dirty="0">
              <a:cs typeface="Calibri"/>
            </a:endParaRPr>
          </a:p>
          <a:p>
            <a:pPr lvl="1"/>
            <a:r>
              <a:rPr lang="en-GB" i="1" dirty="0"/>
              <a:t>Children who are capable of forming their own views have the right to express their views freely in all matters that affect their live</a:t>
            </a:r>
            <a:endParaRPr lang="en-GB" i="1" dirty="0">
              <a:cs typeface="Calibri" panose="020F0502020204030204"/>
            </a:endParaRPr>
          </a:p>
          <a:p>
            <a:pPr lvl="1"/>
            <a:r>
              <a:rPr lang="en-GB" i="1" dirty="0"/>
              <a:t>Their views should be given weight (how much this is taken into account) based on their age and maturity </a:t>
            </a:r>
            <a:endParaRPr lang="en-GB" i="1" dirty="0">
              <a:cs typeface="Calibri" panose="020F0502020204030204"/>
            </a:endParaRPr>
          </a:p>
        </p:txBody>
      </p:sp>
      <p:sp>
        <p:nvSpPr>
          <p:cNvPr id="6" name="Slide Image Placeholder 5">
            <a:extLst>
              <a:ext uri="{FF2B5EF4-FFF2-40B4-BE49-F238E27FC236}">
                <a16:creationId xmlns:a16="http://schemas.microsoft.com/office/drawing/2014/main" id="{788DB579-CE06-2D6F-01AE-FFD984358E5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3B77A64-D31E-D0DD-B5C6-AE091D99522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39</a:t>
            </a:fld>
            <a:endParaRPr lang="en-US" sz="1200" dirty="0">
              <a:latin typeface="+mn-lt"/>
            </a:endParaRPr>
          </a:p>
        </p:txBody>
      </p:sp>
    </p:spTree>
    <p:extLst>
      <p:ext uri="{BB962C8B-B14F-4D97-AF65-F5344CB8AC3E}">
        <p14:creationId xmlns:p14="http://schemas.microsoft.com/office/powerpoint/2010/main" val="5601889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US" dirty="0"/>
              <a:t>Present the slide</a:t>
            </a:r>
          </a:p>
          <a:p>
            <a:r>
              <a:rPr lang="en-US" dirty="0"/>
              <a:t>Remind the participants of:</a:t>
            </a:r>
          </a:p>
          <a:p>
            <a:pPr lvl="1"/>
            <a:r>
              <a:rPr lang="en-US" dirty="0"/>
              <a:t>The learning agreement </a:t>
            </a:r>
          </a:p>
          <a:p>
            <a:pPr lvl="1"/>
            <a:r>
              <a:rPr lang="en-US" dirty="0"/>
              <a:t>Any ‘housekeeping’ (e.g. Breaks, location of toilets etc.). </a:t>
            </a:r>
            <a:endParaRPr lang="en-BE" dirty="0"/>
          </a:p>
          <a:p>
            <a:endParaRPr lang="en-BE" dirty="0"/>
          </a:p>
        </p:txBody>
      </p:sp>
      <p:sp>
        <p:nvSpPr>
          <p:cNvPr id="6" name="Slide Image Placeholder 5">
            <a:extLst>
              <a:ext uri="{FF2B5EF4-FFF2-40B4-BE49-F238E27FC236}">
                <a16:creationId xmlns:a16="http://schemas.microsoft.com/office/drawing/2014/main" id="{782B3E2F-8FFF-4B6D-D051-5E9C1DA87C7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5626256-ED2A-BD41-BF37-5D86245AC61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a:t>
            </a:fld>
            <a:endParaRPr lang="en-US" sz="1200" dirty="0">
              <a:latin typeface="+mn-lt"/>
            </a:endParaRPr>
          </a:p>
        </p:txBody>
      </p:sp>
    </p:spTree>
    <p:extLst>
      <p:ext uri="{BB962C8B-B14F-4D97-AF65-F5344CB8AC3E}">
        <p14:creationId xmlns:p14="http://schemas.microsoft.com/office/powerpoint/2010/main" val="212480403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(10 minutes)</a:t>
            </a:r>
          </a:p>
          <a:p>
            <a:r>
              <a:rPr lang="en-GB" dirty="0"/>
              <a:t>Present the slide</a:t>
            </a:r>
          </a:p>
          <a:p>
            <a:r>
              <a:rPr lang="en-GB" dirty="0"/>
              <a:t>Ask a following prompt:</a:t>
            </a:r>
          </a:p>
          <a:p>
            <a:pPr lvl="1"/>
            <a:r>
              <a:rPr lang="en-GB" i="1" dirty="0"/>
              <a:t>Would you adapt your communication style based on the child's gender? If yes, can you give an example how you would do that?</a:t>
            </a:r>
            <a:endParaRPr lang="en-GB" i="1" dirty="0">
              <a:cs typeface="Calibri"/>
            </a:endParaRPr>
          </a:p>
          <a:p>
            <a:pPr lvl="1"/>
            <a:r>
              <a:rPr lang="en-GB" i="1" dirty="0"/>
              <a:t>Would you adapt your communication style based on the child's culture including habits, traditions, religion, social expectations,...</a:t>
            </a:r>
            <a:endParaRPr lang="en-GB" i="1" dirty="0">
              <a:cs typeface="Calibri" panose="020F0502020204030204"/>
            </a:endParaRPr>
          </a:p>
          <a:p>
            <a:pPr lvl="0"/>
            <a:r>
              <a:rPr lang="en-GB" dirty="0"/>
              <a:t>Guide a short discussion </a:t>
            </a:r>
          </a:p>
        </p:txBody>
      </p:sp>
      <p:sp>
        <p:nvSpPr>
          <p:cNvPr id="6" name="Slide Image Placeholder 5">
            <a:extLst>
              <a:ext uri="{FF2B5EF4-FFF2-40B4-BE49-F238E27FC236}">
                <a16:creationId xmlns:a16="http://schemas.microsoft.com/office/drawing/2014/main" id="{38605AFF-2AE1-E6DA-C303-7B35FFE8AAA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14B5BD5-81DF-4257-B716-5B8327B9731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40</a:t>
            </a:fld>
            <a:endParaRPr lang="en-US" sz="1200" dirty="0">
              <a:latin typeface="+mn-lt"/>
            </a:endParaRPr>
          </a:p>
        </p:txBody>
      </p:sp>
    </p:spTree>
    <p:extLst>
      <p:ext uri="{BB962C8B-B14F-4D97-AF65-F5344CB8AC3E}">
        <p14:creationId xmlns:p14="http://schemas.microsoft.com/office/powerpoint/2010/main" val="3689402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PLENARY DISCUSSION (10 minutes)</a:t>
            </a:r>
          </a:p>
          <a:p>
            <a:r>
              <a:rPr lang="en-GB" dirty="0"/>
              <a:t>Present the slide</a:t>
            </a:r>
          </a:p>
          <a:p>
            <a:r>
              <a:rPr lang="en-GB" dirty="0"/>
              <a:t>Ask a following prompt:</a:t>
            </a:r>
          </a:p>
          <a:p>
            <a:pPr lvl="1"/>
            <a:r>
              <a:rPr lang="en-GB" i="1" dirty="0"/>
              <a:t>Would you adapt your communication style if the child is very young?</a:t>
            </a:r>
            <a:endParaRPr lang="en-GB" i="1" dirty="0">
              <a:cs typeface="Calibri"/>
            </a:endParaRPr>
          </a:p>
          <a:p>
            <a:pPr lvl="1"/>
            <a:r>
              <a:rPr lang="en-GB" i="1" dirty="0"/>
              <a:t>Would you adapt your communication style if the child has a disability (for example: a child that has a visual impairment, a child with hearing loss, a child with a mental disability…)?</a:t>
            </a:r>
            <a:endParaRPr lang="en-GB" i="1" dirty="0">
              <a:cs typeface="Calibri" panose="020F0502020204030204"/>
            </a:endParaRPr>
          </a:p>
          <a:p>
            <a:pPr lvl="0"/>
            <a:r>
              <a:rPr lang="en-GB" dirty="0"/>
              <a:t>Guide a short discussion</a:t>
            </a:r>
          </a:p>
          <a:p>
            <a:r>
              <a:rPr lang="en-GB" i="1" dirty="0"/>
              <a:t>We will now look at communication with children of different ages</a:t>
            </a:r>
          </a:p>
        </p:txBody>
      </p:sp>
      <p:sp>
        <p:nvSpPr>
          <p:cNvPr id="6" name="Slide Image Placeholder 5">
            <a:extLst>
              <a:ext uri="{FF2B5EF4-FFF2-40B4-BE49-F238E27FC236}">
                <a16:creationId xmlns:a16="http://schemas.microsoft.com/office/drawing/2014/main" id="{6A5F6C49-A5B7-A21A-12F0-A2987C2B5EF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5DA1E2C-9FE0-2DE3-9458-BFDD776C545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41</a:t>
            </a:fld>
            <a:endParaRPr lang="en-US" sz="1200" dirty="0">
              <a:latin typeface="+mn-lt"/>
            </a:endParaRPr>
          </a:p>
        </p:txBody>
      </p:sp>
    </p:spTree>
    <p:extLst>
      <p:ext uri="{BB962C8B-B14F-4D97-AF65-F5344CB8AC3E}">
        <p14:creationId xmlns:p14="http://schemas.microsoft.com/office/powerpoint/2010/main" val="410418144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pPr>
              <a:defRPr/>
            </a:pPr>
            <a:r>
              <a:rPr lang="en-GB" dirty="0"/>
              <a:t>Guide participants to </a:t>
            </a:r>
            <a:r>
              <a:rPr lang="en-GB" b="1" dirty="0"/>
              <a:t>Workbook page 13: Developmental stages and categories</a:t>
            </a:r>
            <a:endParaRPr lang="en-GB" b="1" dirty="0">
              <a:cs typeface="Calibri"/>
            </a:endParaRPr>
          </a:p>
          <a:p>
            <a:r>
              <a:rPr lang="en-GB" dirty="0"/>
              <a:t>Remind the participants of the evolving capacities of children during each developmental stage from Module 1</a:t>
            </a:r>
            <a:endParaRPr lang="en-GB" dirty="0">
              <a:cs typeface="Calibri"/>
            </a:endParaRPr>
          </a:p>
          <a:p>
            <a:r>
              <a:rPr lang="en-GB" i="1" dirty="0"/>
              <a:t>Review the list of milestones for each developmental stage</a:t>
            </a:r>
          </a:p>
          <a:p>
            <a:r>
              <a:rPr lang="en-GB" i="1" dirty="0"/>
              <a:t>Developmental stages impact how to communicate with children of different ages</a:t>
            </a:r>
            <a:endParaRPr lang="en-GB" i="1" dirty="0">
              <a:cs typeface="Calibri"/>
            </a:endParaRPr>
          </a:p>
        </p:txBody>
      </p:sp>
      <p:sp>
        <p:nvSpPr>
          <p:cNvPr id="6" name="Slide Image Placeholder 5">
            <a:extLst>
              <a:ext uri="{FF2B5EF4-FFF2-40B4-BE49-F238E27FC236}">
                <a16:creationId xmlns:a16="http://schemas.microsoft.com/office/drawing/2014/main" id="{496EDE50-C29A-6C78-7CD7-088C8C202A9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FAD2E1A4-2E03-BF13-7E51-45496A0A080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42</a:t>
            </a:fld>
            <a:endParaRPr lang="en-US" sz="1200" dirty="0">
              <a:latin typeface="+mn-lt"/>
            </a:endParaRPr>
          </a:p>
        </p:txBody>
      </p:sp>
    </p:spTree>
    <p:extLst>
      <p:ext uri="{BB962C8B-B14F-4D97-AF65-F5344CB8AC3E}">
        <p14:creationId xmlns:p14="http://schemas.microsoft.com/office/powerpoint/2010/main" val="402753208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50" b="1" i="0" dirty="0"/>
              <a:t>INTRODUCTION</a:t>
            </a:r>
          </a:p>
          <a:p>
            <a:r>
              <a:rPr lang="en-GB" sz="1150" i="1" dirty="0"/>
              <a:t>We learned from Module 1 that children have evolving capacities</a:t>
            </a:r>
          </a:p>
          <a:p>
            <a:r>
              <a:rPr lang="en-GB" sz="1150" i="1" dirty="0"/>
              <a:t>It is important to adjust communication styles to a child’s capacities and abilities</a:t>
            </a:r>
            <a:endParaRPr lang="en-GB" sz="1150" i="1" dirty="0">
              <a:cs typeface="Calibri"/>
            </a:endParaRPr>
          </a:p>
          <a:p>
            <a:r>
              <a:rPr lang="en-GB" sz="1150" dirty="0"/>
              <a:t>Guide participants to </a:t>
            </a:r>
            <a:r>
              <a:rPr lang="en-GB" sz="1150" b="1" dirty="0"/>
              <a:t>Workbook pages 52: Adapt communication style to age and development stage of the child</a:t>
            </a:r>
            <a:endParaRPr lang="en-GB" sz="1150" b="1" dirty="0">
              <a:cs typeface="Calibri"/>
            </a:endParaRPr>
          </a:p>
          <a:p>
            <a:r>
              <a:rPr lang="en-GB" sz="1150" dirty="0"/>
              <a:t>Divide the participants in 4 groups </a:t>
            </a:r>
          </a:p>
          <a:p>
            <a:pPr lvl="0"/>
            <a:r>
              <a:rPr lang="en-GB" sz="1150" dirty="0"/>
              <a:t>Assign one scenario (Diego, Ze Naw, Amina and Selim) to each group</a:t>
            </a:r>
          </a:p>
          <a:p>
            <a:r>
              <a:rPr lang="en-GB" sz="1150" dirty="0"/>
              <a:t>Hand out A4 papers and markers</a:t>
            </a:r>
            <a:endParaRPr lang="en-GB" sz="1150" dirty="0">
              <a:cs typeface="Calibri"/>
            </a:endParaRPr>
          </a:p>
          <a:p>
            <a:r>
              <a:rPr lang="en-GB" sz="1150" i="1" dirty="0"/>
              <a:t>With your groups:</a:t>
            </a:r>
          </a:p>
          <a:p>
            <a:pPr lvl="1"/>
            <a:r>
              <a:rPr lang="en-GB" sz="1150" i="1" dirty="0"/>
              <a:t>Imagine meeting the child for the first time</a:t>
            </a:r>
            <a:endParaRPr lang="en-GB" sz="1150" i="1" dirty="0">
              <a:cs typeface="Calibri"/>
            </a:endParaRPr>
          </a:p>
          <a:p>
            <a:pPr lvl="1"/>
            <a:r>
              <a:rPr lang="en-GB" sz="1150" i="1" dirty="0"/>
              <a:t>Write a script of what you would say and do when:</a:t>
            </a:r>
          </a:p>
          <a:p>
            <a:pPr lvl="2"/>
            <a:r>
              <a:rPr lang="en-GB" sz="1150" i="1" dirty="0"/>
              <a:t>Introducing yourself to a child </a:t>
            </a:r>
            <a:endParaRPr lang="en-GB" sz="1150" i="1" dirty="0">
              <a:cs typeface="Calibri"/>
            </a:endParaRPr>
          </a:p>
          <a:p>
            <a:pPr lvl="2"/>
            <a:r>
              <a:rPr lang="en-GB" sz="1150" i="1" dirty="0"/>
              <a:t>Explaining case management services</a:t>
            </a:r>
            <a:endParaRPr lang="en-GB" sz="1150" i="1" dirty="0">
              <a:cs typeface="Calibri"/>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50" i="1" dirty="0"/>
              <a:t>Write down your script on the blank A4 paper</a:t>
            </a:r>
          </a:p>
          <a:p>
            <a:pPr marL="0" indent="0">
              <a:buNone/>
            </a:pPr>
            <a:endParaRPr lang="en-GB" sz="1150" dirty="0"/>
          </a:p>
          <a:p>
            <a:pPr marL="0" indent="0">
              <a:buNone/>
            </a:pPr>
            <a:r>
              <a:rPr lang="en-GB" sz="1150" b="1" dirty="0"/>
              <a:t>GROUP WORK (15 minutes)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t>Inform the participants they have 15 minutes to complete the activity</a:t>
            </a:r>
          </a:p>
          <a:p>
            <a:r>
              <a:rPr lang="en-GB" sz="1150" dirty="0"/>
              <a:t>Walk around the room and check-in with the groups</a:t>
            </a:r>
          </a:p>
          <a:p>
            <a:pPr marL="0" indent="0">
              <a:buNone/>
            </a:pPr>
            <a:endParaRPr lang="en-GB" sz="1150" dirty="0"/>
          </a:p>
          <a:p>
            <a:pPr marL="0" indent="0">
              <a:buNone/>
            </a:pPr>
            <a:r>
              <a:rPr lang="en-GB" sz="1150" b="1" dirty="0"/>
              <a:t>PLENARY DISCUSSION (25 minutes)</a:t>
            </a:r>
          </a:p>
          <a:p>
            <a:r>
              <a:rPr lang="en-GB" sz="1150" dirty="0"/>
              <a:t>Collect the A4 papers and hang them up on the wall</a:t>
            </a:r>
            <a:endParaRPr lang="en-GB" sz="1150" dirty="0">
              <a:cs typeface="Calibri"/>
            </a:endParaRPr>
          </a:p>
          <a:p>
            <a:r>
              <a:rPr lang="en-GB" sz="1150" dirty="0"/>
              <a:t>Invite all participants to gather around the scripts </a:t>
            </a:r>
            <a:endParaRPr lang="en-GB" sz="1150" dirty="0">
              <a:cs typeface="Calibri" panose="020F0502020204030204"/>
            </a:endParaRPr>
          </a:p>
          <a:p>
            <a:r>
              <a:rPr lang="en-GB" sz="1150" dirty="0"/>
              <a:t>Invite each group to read their script and explain their actions and choice of words</a:t>
            </a:r>
          </a:p>
          <a:p>
            <a:r>
              <a:rPr lang="en-GB" sz="1150" dirty="0"/>
              <a:t>Review the scripts and complement with the script guidance on the following page</a:t>
            </a:r>
            <a:endParaRPr lang="en-GB" sz="1150" dirty="0">
              <a:cs typeface="Calibri"/>
            </a:endParaRPr>
          </a:p>
          <a:p>
            <a:r>
              <a:rPr lang="en-GB" sz="1150" dirty="0"/>
              <a:t>Stay in these groups throughout the exercises in this session</a:t>
            </a:r>
            <a:endParaRPr lang="en-GB" sz="1150" dirty="0">
              <a:cs typeface="Calibri"/>
            </a:endParaRPr>
          </a:p>
          <a:p>
            <a:r>
              <a:rPr lang="en-GB" sz="1150" dirty="0"/>
              <a:t>Make sure you engage with both your groups and in plenary discussions to understand the gender and age/developmental stage considerations related to the other group scenarios</a:t>
            </a:r>
            <a:endParaRPr lang="en-GB" sz="1150" dirty="0">
              <a:cs typeface="Calibri"/>
            </a:endParaRPr>
          </a:p>
          <a:p>
            <a:endParaRPr lang="en-GB" sz="1150" i="1" dirty="0"/>
          </a:p>
          <a:p>
            <a:pPr marL="0" indent="0">
              <a:buNone/>
            </a:pPr>
            <a:r>
              <a:rPr lang="en-CA" sz="1150" b="1" i="0" dirty="0"/>
              <a:t>______________________________________________________________________________</a:t>
            </a:r>
            <a:endParaRPr lang="en-BE" sz="1150" b="1" i="0" dirty="0"/>
          </a:p>
          <a:p>
            <a:pPr marL="0" indent="0">
              <a:buNone/>
            </a:pPr>
            <a:endParaRPr lang="en-GB" sz="1150" i="1" dirty="0"/>
          </a:p>
          <a:p>
            <a:pPr marL="0" indent="0">
              <a:buNone/>
            </a:pPr>
            <a:r>
              <a:rPr lang="en-GB" sz="1150" b="1" i="0" dirty="0"/>
              <a:t>CONTINUED </a:t>
            </a:r>
            <a:r>
              <a:rPr lang="en-GB" sz="1150" b="1" i="0" dirty="0">
                <a:sym typeface="Wingdings" panose="05000000000000000000" pitchFamily="2" charset="2"/>
              </a:rPr>
              <a:t></a:t>
            </a:r>
          </a:p>
        </p:txBody>
      </p:sp>
      <p:sp>
        <p:nvSpPr>
          <p:cNvPr id="6" name="Slide Image Placeholder 5">
            <a:extLst>
              <a:ext uri="{FF2B5EF4-FFF2-40B4-BE49-F238E27FC236}">
                <a16:creationId xmlns:a16="http://schemas.microsoft.com/office/drawing/2014/main" id="{8312B2EF-D310-094A-FCF4-1E9FE454B46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0BAD82C-3600-FAD7-86E2-9F7667BB72E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43</a:t>
            </a:fld>
            <a:endParaRPr lang="en-US" sz="1200" dirty="0">
              <a:latin typeface="+mn-lt"/>
            </a:endParaRPr>
          </a:p>
        </p:txBody>
      </p:sp>
    </p:spTree>
    <p:extLst>
      <p:ext uri="{BB962C8B-B14F-4D97-AF65-F5344CB8AC3E}">
        <p14:creationId xmlns:p14="http://schemas.microsoft.com/office/powerpoint/2010/main" val="181635843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7" y="460375"/>
            <a:ext cx="6143625" cy="9211334"/>
          </a:xfrm>
        </p:spPr>
        <p:txBody>
          <a:bodyPr/>
          <a:lstStyle/>
          <a:p>
            <a:pPr marL="0" indent="0">
              <a:buNone/>
            </a:pPr>
            <a:r>
              <a:rPr lang="en-GB" b="1" dirty="0"/>
              <a:t>SCRIPT GUIDANCE</a:t>
            </a:r>
          </a:p>
          <a:p>
            <a:pPr lvl="0"/>
            <a:r>
              <a:rPr lang="en-GB" b="1" dirty="0"/>
              <a:t>Diego</a:t>
            </a:r>
          </a:p>
          <a:p>
            <a:pPr lvl="1"/>
            <a:r>
              <a:rPr lang="en-GB" dirty="0"/>
              <a:t>Keep it short (10 to 15 minutes)</a:t>
            </a:r>
          </a:p>
          <a:p>
            <a:pPr lvl="1"/>
            <a:r>
              <a:rPr lang="en-GB" dirty="0"/>
              <a:t>Use short phrases with very simple words that are easy to understand </a:t>
            </a:r>
          </a:p>
          <a:p>
            <a:pPr lvl="2"/>
            <a:r>
              <a:rPr lang="en-GB" dirty="0"/>
              <a:t>For example: “to help” = simple, easy to understand</a:t>
            </a:r>
          </a:p>
          <a:p>
            <a:pPr lvl="2"/>
            <a:r>
              <a:rPr lang="en-GB" dirty="0"/>
              <a:t>For example: “protection concern” =  too complex for a 3-year old</a:t>
            </a:r>
          </a:p>
          <a:p>
            <a:pPr lvl="1"/>
            <a:r>
              <a:rPr lang="en-GB" dirty="0"/>
              <a:t>Allow the child to play during the chat or play together</a:t>
            </a:r>
          </a:p>
          <a:p>
            <a:pPr lvl="1"/>
            <a:r>
              <a:rPr lang="en-GB" dirty="0"/>
              <a:t>Before ending the meeting, make sure the child knows your name, that you will continue to visit him and that you will try to help him and his family.</a:t>
            </a:r>
          </a:p>
          <a:p>
            <a:pPr lvl="0"/>
            <a:r>
              <a:rPr lang="en-GB" b="1" dirty="0"/>
              <a:t>Ze Naw</a:t>
            </a:r>
            <a:r>
              <a:rPr lang="en-GB" dirty="0"/>
              <a:t> </a:t>
            </a:r>
          </a:p>
          <a:p>
            <a:pPr lvl="1"/>
            <a:r>
              <a:rPr lang="en-GB" dirty="0"/>
              <a:t>Keep it short (15 to 20 minutes)</a:t>
            </a:r>
          </a:p>
          <a:p>
            <a:pPr lvl="1"/>
            <a:r>
              <a:rPr lang="en-GB" dirty="0"/>
              <a:t>The fact that Ze Naw has a physical disability should not impact the choice of words, but the caseworker needs to make sure the child is comfortable and sits on her eye-height. </a:t>
            </a:r>
          </a:p>
          <a:p>
            <a:pPr lvl="1"/>
            <a:r>
              <a:rPr lang="en-GB" dirty="0"/>
              <a:t>Use short phrases with simple words that are easy to understand </a:t>
            </a:r>
          </a:p>
          <a:p>
            <a:pPr lvl="2"/>
            <a:r>
              <a:rPr lang="en-GB" dirty="0"/>
              <a:t>For example: “My job is to help children” = simple, easy to understand</a:t>
            </a:r>
          </a:p>
          <a:p>
            <a:pPr lvl="2"/>
            <a:r>
              <a:rPr lang="en-GB" dirty="0"/>
              <a:t>For example: “I provide direct support to individual children” = too complex for a 6-year old</a:t>
            </a:r>
          </a:p>
          <a:p>
            <a:pPr lvl="1"/>
            <a:r>
              <a:rPr lang="en-GB" dirty="0"/>
              <a:t>You can explain what you can do to help children, in short phrases using simple words </a:t>
            </a:r>
          </a:p>
          <a:p>
            <a:pPr lvl="2"/>
            <a:r>
              <a:rPr lang="en-GB" dirty="0"/>
              <a:t>For example: “I will also talk to your mother and father so they can tell me what help they need” = simple, easy to understand</a:t>
            </a:r>
          </a:p>
          <a:p>
            <a:pPr lvl="2"/>
            <a:r>
              <a:rPr lang="en-GB" dirty="0"/>
              <a:t>For example: “I can make referrals to different service providers” = too complex for a 6-year old</a:t>
            </a:r>
          </a:p>
          <a:p>
            <a:pPr lvl="1"/>
            <a:r>
              <a:rPr lang="en-GB" dirty="0"/>
              <a:t>You can use storytelling when explaining case management</a:t>
            </a:r>
            <a:endParaRPr lang="en-GB" dirty="0">
              <a:cs typeface="Calibri"/>
            </a:endParaRPr>
          </a:p>
          <a:p>
            <a:pPr lvl="1"/>
            <a:r>
              <a:rPr lang="en-GB" dirty="0"/>
              <a:t>Allow the child to play during the interaction or play together</a:t>
            </a:r>
            <a:endParaRPr lang="en-GB" dirty="0">
              <a:cs typeface="Calibri" panose="020F0502020204030204"/>
            </a:endParaRPr>
          </a:p>
          <a:p>
            <a:pPr lvl="1"/>
            <a:r>
              <a:rPr lang="en-GB" dirty="0"/>
              <a:t>Before ending the meeting, make sure the child knows your name, that you will continue to visit her and what you can do when trying to help her and her family</a:t>
            </a:r>
            <a:endParaRPr lang="en-GB" dirty="0">
              <a:cs typeface="Calibri" panose="020F0502020204030204"/>
            </a:endParaRPr>
          </a:p>
          <a:p>
            <a:pPr lvl="0"/>
            <a:r>
              <a:rPr lang="en-GB" b="1" dirty="0"/>
              <a:t>Amina</a:t>
            </a:r>
          </a:p>
          <a:p>
            <a:pPr lvl="1"/>
            <a:r>
              <a:rPr lang="en-GB" dirty="0"/>
              <a:t>You can take more time for the conversation (around 30 minutes)</a:t>
            </a:r>
            <a:endParaRPr lang="en-GB" dirty="0">
              <a:cs typeface="Calibri"/>
            </a:endParaRPr>
          </a:p>
          <a:p>
            <a:pPr lvl="1"/>
            <a:r>
              <a:rPr lang="en-GB" dirty="0"/>
              <a:t>Use phrases of normal length and more complex words</a:t>
            </a:r>
            <a:endParaRPr lang="en-GB" dirty="0">
              <a:cs typeface="Calibri"/>
            </a:endParaRPr>
          </a:p>
          <a:p>
            <a:pPr lvl="2"/>
            <a:r>
              <a:rPr lang="en-GB" dirty="0"/>
              <a:t>For example: “My job as a caseworker is to help individual children to feel well, safe and protected.”</a:t>
            </a:r>
            <a:endParaRPr lang="en-GB" dirty="0">
              <a:cs typeface="Calibri"/>
            </a:endParaRPr>
          </a:p>
          <a:p>
            <a:pPr lvl="1"/>
            <a:r>
              <a:rPr lang="en-GB" dirty="0"/>
              <a:t>You can explain personal data protection principles such as confidentiality in simple way</a:t>
            </a:r>
          </a:p>
          <a:p>
            <a:pPr lvl="2"/>
            <a:r>
              <a:rPr lang="en-GB" dirty="0"/>
              <a:t>For example: “The things you tell me, I won’t share this with anyone else unless it’s important for your safety that I do”</a:t>
            </a:r>
          </a:p>
          <a:p>
            <a:pPr lvl="1"/>
            <a:r>
              <a:rPr lang="en-GB" dirty="0"/>
              <a:t>Allocate sufficient time to listen to the girl, as she is able to share and discuss more complex thoughts and ideas</a:t>
            </a:r>
            <a:endParaRPr lang="en-GB" dirty="0">
              <a:cs typeface="Calibri"/>
            </a:endParaRPr>
          </a:p>
          <a:p>
            <a:pPr lvl="0"/>
            <a:r>
              <a:rPr lang="en-GB" b="1" dirty="0"/>
              <a:t>Selim</a:t>
            </a:r>
          </a:p>
          <a:p>
            <a:pPr lvl="1"/>
            <a:r>
              <a:rPr lang="en-GB" dirty="0"/>
              <a:t>You can keep the conversation going beyond 30 minutes</a:t>
            </a:r>
          </a:p>
          <a:p>
            <a:pPr lvl="1"/>
            <a:r>
              <a:rPr lang="en-GB" dirty="0"/>
              <a:t>Use phrases of normal length and more complex terms, but check if he understood them clearly</a:t>
            </a:r>
            <a:endParaRPr lang="en-GB" dirty="0">
              <a:cs typeface="Calibri"/>
            </a:endParaRPr>
          </a:p>
          <a:p>
            <a:pPr lvl="1"/>
            <a:r>
              <a:rPr lang="en-GB" dirty="0"/>
              <a:t>Provide opportunities for clarification  </a:t>
            </a:r>
            <a:endParaRPr lang="en-GB" dirty="0">
              <a:cs typeface="Calibri" panose="020F0502020204030204"/>
            </a:endParaRPr>
          </a:p>
          <a:p>
            <a:pPr lvl="1"/>
            <a:r>
              <a:rPr lang="en-GB" dirty="0"/>
              <a:t>Explain clearly your role and it’s limits (what you can and cannot do)</a:t>
            </a:r>
          </a:p>
          <a:p>
            <a:pPr lvl="1"/>
            <a:r>
              <a:rPr lang="en-GB" dirty="0"/>
              <a:t>You can explain personal data protection principles such as confidentiality, data protection, etc.</a:t>
            </a:r>
          </a:p>
          <a:p>
            <a:pPr lvl="1"/>
            <a:r>
              <a:rPr lang="en-GB" dirty="0"/>
              <a:t>Allocate sufficient time to listen, as he is able to share complex thoughts, ideas and discuss different options</a:t>
            </a:r>
            <a:endParaRPr lang="en-GB" dirty="0">
              <a:cs typeface="Calibri"/>
            </a:endParaRPr>
          </a:p>
        </p:txBody>
      </p:sp>
      <p:sp>
        <p:nvSpPr>
          <p:cNvPr id="2" name="Google Shape;725;p48:notes">
            <a:extLst>
              <a:ext uri="{FF2B5EF4-FFF2-40B4-BE49-F238E27FC236}">
                <a16:creationId xmlns:a16="http://schemas.microsoft.com/office/drawing/2014/main" id="{9CD114D2-225E-E012-93C1-C7AE3318370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44</a:t>
            </a:fld>
            <a:endParaRPr lang="en-US" sz="1200" dirty="0">
              <a:latin typeface="+mn-lt"/>
            </a:endParaRPr>
          </a:p>
        </p:txBody>
      </p:sp>
    </p:spTree>
    <p:extLst>
      <p:ext uri="{BB962C8B-B14F-4D97-AF65-F5344CB8AC3E}">
        <p14:creationId xmlns:p14="http://schemas.microsoft.com/office/powerpoint/2010/main" val="110942772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Guide participants to </a:t>
            </a:r>
            <a:r>
              <a:rPr lang="en-GB" b="1" dirty="0"/>
              <a:t>Workbook page 53: Communication at different ages</a:t>
            </a:r>
          </a:p>
          <a:p>
            <a:r>
              <a:rPr lang="en-GB" dirty="0"/>
              <a:t>Ask one volunteer to read out loud the capacities and communication tips per age group</a:t>
            </a:r>
          </a:p>
          <a:p>
            <a:r>
              <a:rPr lang="en-GB" i="1" dirty="0"/>
              <a:t>These are common traits but are not the same for all children.</a:t>
            </a:r>
            <a:endParaRPr lang="en-GB" i="1" dirty="0">
              <a:cs typeface="Calibri"/>
            </a:endParaRPr>
          </a:p>
          <a:p>
            <a:r>
              <a:rPr lang="en-GB" i="1" dirty="0"/>
              <a:t>Does anyone have any questions or need clarification?</a:t>
            </a:r>
          </a:p>
          <a:p>
            <a:endParaRPr lang="en-GB" dirty="0"/>
          </a:p>
          <a:p>
            <a:endParaRPr lang="en-BE" dirty="0"/>
          </a:p>
        </p:txBody>
      </p:sp>
      <p:sp>
        <p:nvSpPr>
          <p:cNvPr id="6" name="Slide Image Placeholder 5">
            <a:extLst>
              <a:ext uri="{FF2B5EF4-FFF2-40B4-BE49-F238E27FC236}">
                <a16:creationId xmlns:a16="http://schemas.microsoft.com/office/drawing/2014/main" id="{5DDD0402-2D5F-B991-C914-7F4A321316A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7DE2C70-FAE8-65F7-898A-C74E482F427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45</a:t>
            </a:fld>
            <a:endParaRPr lang="en-US" sz="1200" dirty="0">
              <a:latin typeface="+mn-lt"/>
            </a:endParaRPr>
          </a:p>
        </p:txBody>
      </p:sp>
    </p:spTree>
    <p:extLst>
      <p:ext uri="{BB962C8B-B14F-4D97-AF65-F5344CB8AC3E}">
        <p14:creationId xmlns:p14="http://schemas.microsoft.com/office/powerpoint/2010/main" val="238305904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i="1" dirty="0"/>
              <a:t>Everybody, regardless of their abilities, is able to communicate in some way </a:t>
            </a:r>
            <a:endParaRPr lang="en-GB" i="1" dirty="0">
              <a:cs typeface="Calibri"/>
            </a:endParaRPr>
          </a:p>
          <a:p>
            <a:pPr lvl="0"/>
            <a:r>
              <a:rPr lang="en-GB" i="1" dirty="0"/>
              <a:t>However, children with disabilities can face significant barriers in communicating their views and feelings </a:t>
            </a:r>
            <a:r>
              <a:rPr lang="en-GB" i="0" dirty="0"/>
              <a:t>(Source: Take us Seriously, UNICEF - 2013)</a:t>
            </a:r>
          </a:p>
          <a:p>
            <a:pPr lvl="1"/>
            <a:r>
              <a:rPr lang="en-GB" i="1" dirty="0"/>
              <a:t>One of the main communication barriers is that people without disabilities often do not understand how to communicate with children or adults with disabilities </a:t>
            </a:r>
            <a:endParaRPr lang="en-GB" i="1" dirty="0">
              <a:cs typeface="Calibri"/>
            </a:endParaRPr>
          </a:p>
          <a:p>
            <a:pPr lvl="1"/>
            <a:r>
              <a:rPr lang="en-GB" i="1" dirty="0"/>
              <a:t>It is possible to overcome these barriers by adapting communication to the individual child through the use of different tools and techniques </a:t>
            </a:r>
            <a:endParaRPr lang="en-GB" i="1" dirty="0">
              <a:cs typeface="Calibri" panose="020F0502020204030204"/>
            </a:endParaRPr>
          </a:p>
          <a:p>
            <a:r>
              <a:rPr lang="en-GB" i="0" dirty="0"/>
              <a:t>Remind the participants </a:t>
            </a:r>
            <a:r>
              <a:rPr lang="en-GB" dirty="0"/>
              <a:t>about the barriers</a:t>
            </a:r>
            <a:r>
              <a:rPr lang="en-GB" i="0" dirty="0"/>
              <a:t> excluding children with disabilities from Module 1</a:t>
            </a:r>
            <a:endParaRPr lang="en-GB" i="1" dirty="0"/>
          </a:p>
          <a:p>
            <a:r>
              <a:rPr lang="en-GB" i="1" dirty="0"/>
              <a:t>A caseworker should apply the different communication techniques we discussed and practiced earlier </a:t>
            </a:r>
            <a:endParaRPr lang="en-GB" i="1" dirty="0">
              <a:cs typeface="Calibri" panose="020F0502020204030204"/>
            </a:endParaRPr>
          </a:p>
          <a:p>
            <a:pPr lvl="1"/>
            <a:r>
              <a:rPr lang="en-GB" i="1" dirty="0"/>
              <a:t>Speech is often considered the primary form of communication</a:t>
            </a:r>
          </a:p>
          <a:p>
            <a:pPr lvl="1"/>
            <a:r>
              <a:rPr lang="en-GB" i="1" dirty="0"/>
              <a:t>However, children do not solely rely on words to communicate</a:t>
            </a:r>
            <a:endParaRPr lang="en-GB" i="1" dirty="0">
              <a:cs typeface="Calibri"/>
            </a:endParaRPr>
          </a:p>
          <a:p>
            <a:pPr lvl="1"/>
            <a:r>
              <a:rPr lang="en-GB" i="1" dirty="0"/>
              <a:t>It’s important to read the non-verbal </a:t>
            </a:r>
            <a:r>
              <a:rPr lang="en-US" i="1" dirty="0"/>
              <a:t>communication that a child might use to share what they are thinking or feeling</a:t>
            </a:r>
            <a:endParaRPr lang="en-GB" i="1" dirty="0"/>
          </a:p>
          <a:p>
            <a:r>
              <a:rPr lang="en-GB" i="1" dirty="0"/>
              <a:t>Different tools can be used to support a child with disabilities to express their views, opinions and/or feelings</a:t>
            </a:r>
            <a:endParaRPr lang="en-GB" i="1" dirty="0">
              <a:cs typeface="Calibri"/>
            </a:endParaRPr>
          </a:p>
          <a:p>
            <a:pPr lvl="1"/>
            <a:r>
              <a:rPr lang="en-GB" i="1" dirty="0"/>
              <a:t>Photography and videos: these can help children to highlight places, objects and people who are important to them</a:t>
            </a:r>
            <a:endParaRPr lang="en-GB" i="1" dirty="0">
              <a:cs typeface="Calibri" panose="020F0502020204030204"/>
            </a:endParaRPr>
          </a:p>
          <a:p>
            <a:pPr lvl="1"/>
            <a:r>
              <a:rPr lang="en-GB" i="1" dirty="0"/>
              <a:t>Pictures or cartoon images can be used to help children highlight good and bad things in their lives. Images can also support a child when expressing their preferences or changes they would like to see happen. </a:t>
            </a:r>
            <a:endParaRPr lang="en-GB" i="1" dirty="0">
              <a:cs typeface="Calibri" panose="020F0502020204030204"/>
            </a:endParaRPr>
          </a:p>
          <a:p>
            <a:pPr lvl="1"/>
            <a:r>
              <a:rPr lang="en-GB" i="1" dirty="0"/>
              <a:t>Puppets: children can talk on behalf of, or as the puppet. This tool can be particularly helpful with younger children and those with learning disabilities.</a:t>
            </a:r>
          </a:p>
          <a:p>
            <a:endParaRPr lang="en-GB" i="1" dirty="0"/>
          </a:p>
          <a:p>
            <a:pPr marL="0" indent="0">
              <a:buNone/>
            </a:pPr>
            <a:r>
              <a:rPr lang="en-GB" b="1" dirty="0"/>
              <a:t>CONTINUED </a:t>
            </a:r>
            <a:r>
              <a:rPr lang="en-GB" b="1" dirty="0">
                <a:sym typeface="Wingdings" panose="05000000000000000000" pitchFamily="2" charset="2"/>
              </a:rPr>
              <a:t></a:t>
            </a:r>
            <a:endParaRPr lang="en-GB" b="1" dirty="0"/>
          </a:p>
        </p:txBody>
      </p:sp>
      <p:sp>
        <p:nvSpPr>
          <p:cNvPr id="6" name="Slide Image Placeholder 5">
            <a:extLst>
              <a:ext uri="{FF2B5EF4-FFF2-40B4-BE49-F238E27FC236}">
                <a16:creationId xmlns:a16="http://schemas.microsoft.com/office/drawing/2014/main" id="{F5F57398-2414-5528-6439-EB493B8BE3F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0CF978B-61DE-D312-04DF-0FE11F7FD9A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46</a:t>
            </a:fld>
            <a:endParaRPr lang="en-US" sz="1200" dirty="0">
              <a:latin typeface="+mn-lt"/>
            </a:endParaRPr>
          </a:p>
        </p:txBody>
      </p:sp>
    </p:spTree>
    <p:extLst>
      <p:ext uri="{BB962C8B-B14F-4D97-AF65-F5344CB8AC3E}">
        <p14:creationId xmlns:p14="http://schemas.microsoft.com/office/powerpoint/2010/main" val="272469925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7" y="460375"/>
            <a:ext cx="6143625" cy="9211334"/>
          </a:xfrm>
        </p:spPr>
        <p:txBody>
          <a:bodyPr/>
          <a:lstStyle/>
          <a:p>
            <a:pPr lvl="1"/>
            <a:r>
              <a:rPr lang="en-GB" i="1" dirty="0"/>
              <a:t>Visual questionnaires can be used to guide semi-structured conversations and interviews. For example, visual questionnaires showing different emotions (sad face, angry face, happy face) can be used to have conversations about how a child is feeling</a:t>
            </a:r>
          </a:p>
          <a:p>
            <a:r>
              <a:rPr lang="en-GB" i="1" dirty="0"/>
              <a:t>Children with disabilities are not a homogenous group</a:t>
            </a:r>
            <a:endParaRPr lang="en-GB" i="1" dirty="0">
              <a:cs typeface="Calibri"/>
            </a:endParaRPr>
          </a:p>
          <a:p>
            <a:pPr lvl="1"/>
            <a:r>
              <a:rPr lang="en-GB" i="1" dirty="0"/>
              <a:t>Different types of disabilities require specific adaptations</a:t>
            </a:r>
            <a:endParaRPr lang="en-GB" i="1" dirty="0">
              <a:cs typeface="Calibri" panose="020F0502020204030204"/>
            </a:endParaRPr>
          </a:p>
          <a:p>
            <a:pPr lvl="0"/>
            <a:r>
              <a:rPr lang="en-GB" i="0" dirty="0"/>
              <a:t>Guide participants to </a:t>
            </a:r>
            <a:r>
              <a:rPr lang="en-GB" b="1" i="0" dirty="0"/>
              <a:t>Workbook page 54-55: Communication tips for children with different impairments</a:t>
            </a:r>
          </a:p>
          <a:p>
            <a:pPr lvl="1"/>
            <a:r>
              <a:rPr lang="en-GB" i="1" dirty="0"/>
              <a:t>This is a non-exhaustive list of tips that can help the caseworker reflect on possible adaptations</a:t>
            </a:r>
            <a:endParaRPr lang="en-GB" i="1" dirty="0">
              <a:cs typeface="Calibri"/>
            </a:endParaRPr>
          </a:p>
        </p:txBody>
      </p:sp>
      <p:sp>
        <p:nvSpPr>
          <p:cNvPr id="2" name="Google Shape;725;p48:notes">
            <a:extLst>
              <a:ext uri="{FF2B5EF4-FFF2-40B4-BE49-F238E27FC236}">
                <a16:creationId xmlns:a16="http://schemas.microsoft.com/office/drawing/2014/main" id="{D0CF978B-61DE-D312-04DF-0FE11F7FD9A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47</a:t>
            </a:fld>
            <a:endParaRPr lang="en-US" sz="1200" dirty="0">
              <a:latin typeface="+mn-lt"/>
            </a:endParaRPr>
          </a:p>
        </p:txBody>
      </p:sp>
    </p:spTree>
    <p:extLst>
      <p:ext uri="{BB962C8B-B14F-4D97-AF65-F5344CB8AC3E}">
        <p14:creationId xmlns:p14="http://schemas.microsoft.com/office/powerpoint/2010/main" val="51298912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EXPLANATION</a:t>
            </a:r>
          </a:p>
          <a:p>
            <a:r>
              <a:rPr lang="en-GB" dirty="0"/>
              <a:t>Present the slide</a:t>
            </a:r>
          </a:p>
          <a:p>
            <a:r>
              <a:rPr lang="en-GB" dirty="0"/>
              <a:t>Does anyone have any questions or need clarification?</a:t>
            </a:r>
            <a:endParaRPr lang="en-GB" dirty="0">
              <a:cs typeface="Calibri"/>
            </a:endParaRPr>
          </a:p>
          <a:p>
            <a:r>
              <a:rPr lang="en-GB" i="1" dirty="0"/>
              <a:t>In the next session, we will close today’s module.</a:t>
            </a:r>
            <a:endParaRPr lang="en-GB" i="1" dirty="0">
              <a:cs typeface="Calibri"/>
            </a:endParaRPr>
          </a:p>
          <a:p>
            <a:endParaRPr lang="en-BE" dirty="0"/>
          </a:p>
        </p:txBody>
      </p:sp>
      <p:sp>
        <p:nvSpPr>
          <p:cNvPr id="6" name="Slide Image Placeholder 5">
            <a:extLst>
              <a:ext uri="{FF2B5EF4-FFF2-40B4-BE49-F238E27FC236}">
                <a16:creationId xmlns:a16="http://schemas.microsoft.com/office/drawing/2014/main" id="{B6312C31-EF2C-CE2B-6920-D54F22FFE9A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7DB24F3-56D2-566D-4690-D1C8815190C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48</a:t>
            </a:fld>
            <a:endParaRPr lang="en-US" sz="1200" dirty="0">
              <a:latin typeface="+mn-lt"/>
            </a:endParaRPr>
          </a:p>
        </p:txBody>
      </p:sp>
    </p:spTree>
    <p:extLst>
      <p:ext uri="{BB962C8B-B14F-4D97-AF65-F5344CB8AC3E}">
        <p14:creationId xmlns:p14="http://schemas.microsoft.com/office/powerpoint/2010/main" val="131273343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SESSION 5 DURATION: 0h30</a:t>
            </a:r>
            <a:endParaRPr lang="en-GB" dirty="0"/>
          </a:p>
          <a:p>
            <a:endParaRPr lang="en-BE" dirty="0"/>
          </a:p>
        </p:txBody>
      </p:sp>
      <p:sp>
        <p:nvSpPr>
          <p:cNvPr id="6" name="Slide Image Placeholder 5">
            <a:extLst>
              <a:ext uri="{FF2B5EF4-FFF2-40B4-BE49-F238E27FC236}">
                <a16:creationId xmlns:a16="http://schemas.microsoft.com/office/drawing/2014/main" id="{C5F200B9-8E1F-56D5-28C7-D4C289C54F7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865F70C-C8DC-1BCB-E7A6-7CAF4B37E80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49</a:t>
            </a:fld>
            <a:endParaRPr lang="en-US" sz="1200" dirty="0">
              <a:latin typeface="+mn-lt"/>
            </a:endParaRPr>
          </a:p>
        </p:txBody>
      </p:sp>
    </p:spTree>
    <p:extLst>
      <p:ext uri="{BB962C8B-B14F-4D97-AF65-F5344CB8AC3E}">
        <p14:creationId xmlns:p14="http://schemas.microsoft.com/office/powerpoint/2010/main" val="3711144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PREPARATION</a:t>
            </a:r>
            <a:endParaRPr lang="en-GB" dirty="0"/>
          </a:p>
          <a:p>
            <a:r>
              <a:rPr lang="en-GB" dirty="0"/>
              <a:t>Have enough sticky notes for each participant</a:t>
            </a:r>
          </a:p>
          <a:p>
            <a:r>
              <a:rPr lang="en-GB" dirty="0"/>
              <a:t>Write down following questions on a sticky note:</a:t>
            </a:r>
          </a:p>
          <a:p>
            <a:pPr lvl="1"/>
            <a:r>
              <a:rPr lang="en-GB" dirty="0"/>
              <a:t>“Define case management in your own words.“</a:t>
            </a:r>
          </a:p>
          <a:p>
            <a:pPr lvl="1"/>
            <a:r>
              <a:rPr lang="en-GB" dirty="0"/>
              <a:t>“List the steps of the case management process“</a:t>
            </a:r>
          </a:p>
          <a:p>
            <a:pPr lvl="1"/>
            <a:r>
              <a:rPr lang="en-GB" dirty="0"/>
              <a:t>“List the core functions of a caseworker”</a:t>
            </a:r>
          </a:p>
          <a:p>
            <a:pPr lvl="1"/>
            <a:r>
              <a:rPr lang="en-GB" dirty="0"/>
              <a:t>“Name one specific responsibility within each of the case management core functions“</a:t>
            </a:r>
          </a:p>
          <a:p>
            <a:pPr lvl="1"/>
            <a:r>
              <a:rPr lang="en-GB" dirty="0"/>
              <a:t>“List the reasons to collect information in case management“</a:t>
            </a:r>
          </a:p>
          <a:p>
            <a:r>
              <a:rPr lang="en-GB" dirty="0"/>
              <a:t>Write down “No question for you this time” on the remaining sticky notes</a:t>
            </a:r>
          </a:p>
          <a:p>
            <a:pPr lvl="1"/>
            <a:r>
              <a:rPr lang="en-GB" dirty="0"/>
              <a:t>For example, if you have 20 participants:</a:t>
            </a:r>
          </a:p>
          <a:p>
            <a:pPr lvl="2"/>
            <a:r>
              <a:rPr lang="en-GB" dirty="0"/>
              <a:t>Write 5 sticky notes each containing one of the above mentioned questions </a:t>
            </a:r>
          </a:p>
          <a:p>
            <a:pPr lvl="2"/>
            <a:r>
              <a:rPr lang="en-GB" dirty="0"/>
              <a:t>Write 15 sticky notes with “no question for you this time”</a:t>
            </a:r>
          </a:p>
          <a:p>
            <a:r>
              <a:rPr lang="en-GB" dirty="0"/>
              <a:t>Throw all sticky notes in a bag or a box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______________________________________________________________________________</a:t>
            </a:r>
          </a:p>
          <a:p>
            <a:pPr marL="0" indent="0">
              <a:buNone/>
            </a:pPr>
            <a:endParaRPr lang="en-GB" dirty="0"/>
          </a:p>
          <a:p>
            <a:pPr marL="0" indent="0">
              <a:buNone/>
            </a:pPr>
            <a:r>
              <a:rPr lang="en-GB" b="1" dirty="0"/>
              <a:t>QUIZ (15 minutes)</a:t>
            </a:r>
          </a:p>
          <a:p>
            <a:r>
              <a:rPr lang="en-GB" i="1" dirty="0"/>
              <a:t>Each of you should pull out one sticky note from this bag/box</a:t>
            </a:r>
          </a:p>
          <a:p>
            <a:r>
              <a:rPr lang="en-GB" i="1" dirty="0"/>
              <a:t>If you have a sticky note with a question, answer the question</a:t>
            </a:r>
          </a:p>
          <a:p>
            <a:pPr lvl="1"/>
            <a:r>
              <a:rPr lang="en-GB" i="1" dirty="0"/>
              <a:t>Others can help if you get stuck</a:t>
            </a:r>
          </a:p>
          <a:p>
            <a:pPr lvl="0"/>
            <a:r>
              <a:rPr lang="en-GB" dirty="0"/>
              <a:t>Make sure all the questions have been answered</a:t>
            </a:r>
          </a:p>
          <a:p>
            <a:pPr lvl="0"/>
            <a:r>
              <a:rPr lang="en-GB" dirty="0"/>
              <a:t>Complement with the responses on the following page</a:t>
            </a:r>
          </a:p>
          <a:p>
            <a:r>
              <a:rPr lang="en-GB" i="1" dirty="0"/>
              <a:t>Does anyone have any questions or need clarification?</a:t>
            </a:r>
          </a:p>
          <a:p>
            <a:r>
              <a:rPr lang="en-GB" i="1" dirty="0"/>
              <a:t>Now that we have recapped the previous module, we will discuss what to expect from today's module.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______________________________________________________________________________</a:t>
            </a:r>
          </a:p>
          <a:p>
            <a:pPr marL="0" indent="0">
              <a:buNone/>
            </a:pPr>
            <a:endParaRPr lang="en-GB" dirty="0"/>
          </a:p>
          <a:p>
            <a:pPr marL="0" indent="0">
              <a:buNone/>
            </a:pPr>
            <a:r>
              <a:rPr lang="en-GB" b="1" dirty="0"/>
              <a:t>CONTINUED </a:t>
            </a:r>
            <a:r>
              <a:rPr lang="en-GB" b="1" dirty="0">
                <a:sym typeface="Wingdings" panose="05000000000000000000" pitchFamily="2" charset="2"/>
              </a:rPr>
              <a:t></a:t>
            </a:r>
            <a:endParaRPr lang="en-GB" b="1" dirty="0"/>
          </a:p>
        </p:txBody>
      </p:sp>
      <p:sp>
        <p:nvSpPr>
          <p:cNvPr id="6" name="Slide Image Placeholder 5">
            <a:extLst>
              <a:ext uri="{FF2B5EF4-FFF2-40B4-BE49-F238E27FC236}">
                <a16:creationId xmlns:a16="http://schemas.microsoft.com/office/drawing/2014/main" id="{8258270B-4F16-93ED-855E-19C67FE9ED6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BF72B2D-FEF3-AD17-40D9-74868A9BBEF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a:t>
            </a:fld>
            <a:endParaRPr lang="en-US" sz="1200" dirty="0">
              <a:latin typeface="+mn-lt"/>
            </a:endParaRPr>
          </a:p>
        </p:txBody>
      </p:sp>
    </p:spTree>
    <p:extLst>
      <p:ext uri="{BB962C8B-B14F-4D97-AF65-F5344CB8AC3E}">
        <p14:creationId xmlns:p14="http://schemas.microsoft.com/office/powerpoint/2010/main" val="143829278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sz="1100" b="1" dirty="0">
                <a:sym typeface="Arial"/>
              </a:rPr>
              <a:t>INTRODUCTION</a:t>
            </a:r>
          </a:p>
          <a:p>
            <a:r>
              <a:rPr lang="en-GB" sz="1100" dirty="0">
                <a:sym typeface="Arial"/>
              </a:rPr>
              <a:t>Guide participants to </a:t>
            </a:r>
            <a:r>
              <a:rPr lang="en-GB" sz="1100" b="1" dirty="0">
                <a:sym typeface="Arial"/>
              </a:rPr>
              <a:t>Workbook page 56: Learning objectives</a:t>
            </a:r>
          </a:p>
          <a:p>
            <a:r>
              <a:rPr lang="en-GB" sz="1100" i="1" dirty="0">
                <a:sym typeface="Arial"/>
              </a:rPr>
              <a:t>It’s important to take the time to review the learning objectives (</a:t>
            </a:r>
            <a:r>
              <a:rPr lang="en-GB" sz="1100" b="1" i="1" dirty="0">
                <a:sym typeface="Arial"/>
              </a:rPr>
              <a:t>Workbook page 43</a:t>
            </a:r>
            <a:r>
              <a:rPr lang="en-GB" sz="1100" i="1" dirty="0">
                <a:sym typeface="Arial"/>
              </a:rPr>
              <a:t>) and reflect on your achievements at the end of this training. </a:t>
            </a:r>
          </a:p>
          <a:p>
            <a:r>
              <a:rPr lang="en-GB" sz="1100" i="1" dirty="0">
                <a:sym typeface="Arial"/>
              </a:rPr>
              <a:t>Some learning objectives might require some more information, practice or support from the supervisor to be fully achieved.</a:t>
            </a:r>
          </a:p>
          <a:p>
            <a:r>
              <a:rPr lang="en-GB" sz="1100" i="1" dirty="0">
                <a:sym typeface="Arial"/>
              </a:rPr>
              <a:t>Look back at today’s training and answer the questions on the learning objectives in their workbook. </a:t>
            </a:r>
          </a:p>
          <a:p>
            <a:pPr marL="0" indent="0">
              <a:buNone/>
            </a:pPr>
            <a:endParaRPr lang="en-GB" sz="1100" b="1" dirty="0">
              <a:sym typeface="Arial"/>
            </a:endParaRPr>
          </a:p>
          <a:p>
            <a:pPr marL="0" indent="0">
              <a:buNone/>
            </a:pPr>
            <a:r>
              <a:rPr lang="en-GB" sz="1100" b="1" dirty="0">
                <a:sym typeface="Arial"/>
              </a:rPr>
              <a:t>INDIVIDUAL WORK (5 minutes)</a:t>
            </a:r>
            <a:endParaRPr lang="en-GB" sz="1100" i="1" dirty="0">
              <a:sym typeface="Arial"/>
            </a:endParaRPr>
          </a:p>
          <a:p>
            <a:pPr marL="171450" marR="0" lvl="0" indent="-171450" algn="l" defTabSz="914400" rtl="0" eaLnBrk="1" fontAlgn="auto" latinLnBrk="0" hangingPunct="1">
              <a:lnSpc>
                <a:spcPct val="100000"/>
              </a:lnSpc>
              <a:spcBef>
                <a:spcPts val="0"/>
              </a:spcBef>
              <a:spcAft>
                <a:spcPts val="0"/>
              </a:spcAft>
              <a:buClrTx/>
              <a:buSzTx/>
              <a:tabLst/>
              <a:defRPr/>
            </a:pPr>
            <a:r>
              <a:rPr lang="en-GB" sz="1100" dirty="0"/>
              <a:t>Inform the participants they have 5 minutes to complete the activity</a:t>
            </a:r>
          </a:p>
          <a:p>
            <a:pPr marL="0" marR="0" lvl="0" indent="0" algn="l" defTabSz="914400" rtl="0" eaLnBrk="1" fontAlgn="auto" latinLnBrk="0" hangingPunct="1">
              <a:lnSpc>
                <a:spcPct val="100000"/>
              </a:lnSpc>
              <a:spcBef>
                <a:spcPts val="0"/>
              </a:spcBef>
              <a:spcAft>
                <a:spcPts val="0"/>
              </a:spcAft>
              <a:buClrTx/>
              <a:buSzTx/>
              <a:buNone/>
              <a:tabLst/>
              <a:defRPr/>
            </a:pPr>
            <a:endParaRPr lang="en-GB" sz="1100" dirty="0">
              <a:sym typeface="Arial"/>
            </a:endParaRPr>
          </a:p>
          <a:p>
            <a:pPr marL="0" marR="0" lvl="0" indent="0" algn="l" defTabSz="914400" rtl="0" eaLnBrk="1" fontAlgn="auto" latinLnBrk="0" hangingPunct="1">
              <a:lnSpc>
                <a:spcPct val="100000"/>
              </a:lnSpc>
              <a:spcBef>
                <a:spcPts val="0"/>
              </a:spcBef>
              <a:spcAft>
                <a:spcPts val="0"/>
              </a:spcAft>
              <a:buClrTx/>
              <a:buSzTx/>
              <a:buNone/>
              <a:tabLst/>
              <a:defRPr/>
            </a:pPr>
            <a:r>
              <a:rPr lang="en-GB" sz="1100" b="1" dirty="0">
                <a:sym typeface="Arial"/>
              </a:rPr>
              <a:t>PLENARY DISCUSSION (5 minutes)</a:t>
            </a:r>
          </a:p>
          <a:p>
            <a:r>
              <a:rPr lang="en-GB" sz="1100" i="1" dirty="0">
                <a:sym typeface="Arial"/>
              </a:rPr>
              <a:t>Would anyone like to share:</a:t>
            </a:r>
          </a:p>
          <a:p>
            <a:pPr lvl="1"/>
            <a:r>
              <a:rPr lang="en-GB" sz="1100" i="1" dirty="0">
                <a:sym typeface="Arial"/>
              </a:rPr>
              <a:t>Which learning objectives you need more information, practice or support on to be fully achieved?</a:t>
            </a:r>
          </a:p>
          <a:p>
            <a:pPr lvl="1"/>
            <a:r>
              <a:rPr lang="en-GB" sz="1100" i="1" dirty="0">
                <a:sym typeface="Arial"/>
              </a:rPr>
              <a:t>Which learning objectives do you feel confident about?</a:t>
            </a:r>
          </a:p>
          <a:p>
            <a:endParaRPr lang="en-GB" sz="1100" i="1" dirty="0">
              <a:sym typeface="Arial"/>
            </a:endParaRPr>
          </a:p>
          <a:p>
            <a:pPr marL="0" indent="0">
              <a:buNone/>
            </a:pPr>
            <a:r>
              <a:rPr lang="en-GB" sz="1100" b="1" dirty="0">
                <a:sym typeface="Arial"/>
              </a:rPr>
              <a:t>INTRODUCTION</a:t>
            </a:r>
          </a:p>
          <a:p>
            <a:r>
              <a:rPr lang="en-GB" sz="1100" dirty="0">
                <a:sym typeface="Arial"/>
              </a:rPr>
              <a:t>Continue on </a:t>
            </a:r>
            <a:r>
              <a:rPr lang="en-GB" sz="1100" b="1" dirty="0">
                <a:sym typeface="Arial"/>
              </a:rPr>
              <a:t>Workbook page 56: Reflection</a:t>
            </a:r>
          </a:p>
          <a:p>
            <a:r>
              <a:rPr lang="en-GB" sz="1100" i="1" dirty="0">
                <a:sym typeface="Arial"/>
              </a:rPr>
              <a:t>What surprised you?</a:t>
            </a:r>
          </a:p>
          <a:p>
            <a:r>
              <a:rPr lang="en-GB" sz="1100" i="1" dirty="0">
                <a:sym typeface="Arial"/>
              </a:rPr>
              <a:t>What was challenging?</a:t>
            </a:r>
          </a:p>
          <a:p>
            <a:r>
              <a:rPr lang="en-GB" sz="1100" i="1" dirty="0">
                <a:sym typeface="Arial"/>
              </a:rPr>
              <a:t>What would you like to learn more about?</a:t>
            </a:r>
          </a:p>
          <a:p>
            <a:pPr marL="0" indent="0">
              <a:buNone/>
            </a:pPr>
            <a:endParaRPr lang="en-GB" sz="1100" dirty="0">
              <a:sym typeface="Arial"/>
            </a:endParaRPr>
          </a:p>
          <a:p>
            <a:pPr marL="0" indent="0">
              <a:buNone/>
            </a:pPr>
            <a:r>
              <a:rPr lang="en-GB" sz="1100" b="1" dirty="0">
                <a:sym typeface="Arial"/>
              </a:rPr>
              <a:t>INDIVIDUAL WORK (5 minutes)</a:t>
            </a:r>
          </a:p>
          <a:p>
            <a:pPr marL="171450" marR="0" lvl="0" indent="-171450" algn="l" defTabSz="914400" rtl="0" eaLnBrk="1" fontAlgn="auto" latinLnBrk="0" hangingPunct="1">
              <a:lnSpc>
                <a:spcPct val="100000"/>
              </a:lnSpc>
              <a:spcBef>
                <a:spcPts val="0"/>
              </a:spcBef>
              <a:spcAft>
                <a:spcPts val="0"/>
              </a:spcAft>
              <a:buClrTx/>
              <a:buSzTx/>
              <a:tabLst/>
              <a:defRPr/>
            </a:pPr>
            <a:r>
              <a:rPr lang="en-GB" sz="1100" dirty="0"/>
              <a:t>Inform the participants they have 10 minutes to reflect on the questions</a:t>
            </a:r>
          </a:p>
          <a:p>
            <a:pPr marL="0" indent="0">
              <a:buNone/>
            </a:pPr>
            <a:endParaRPr lang="en-GB" sz="1100" dirty="0">
              <a:sym typeface="Arial"/>
            </a:endParaRPr>
          </a:p>
          <a:p>
            <a:pPr marL="0" indent="0">
              <a:buNone/>
            </a:pPr>
            <a:r>
              <a:rPr lang="en-GB" sz="1100" b="1" dirty="0">
                <a:sym typeface="Arial"/>
              </a:rPr>
              <a:t>PLENARY DISCUSSION (5 minutes)</a:t>
            </a:r>
          </a:p>
          <a:p>
            <a:r>
              <a:rPr lang="en-GB" sz="1100" i="1" dirty="0">
                <a:sym typeface="Arial"/>
              </a:rPr>
              <a:t>Would anyone like to share:</a:t>
            </a:r>
          </a:p>
          <a:p>
            <a:pPr lvl="1"/>
            <a:r>
              <a:rPr lang="en-GB" sz="1100" i="1" dirty="0">
                <a:sym typeface="Arial"/>
              </a:rPr>
              <a:t>Something you have learnt today?</a:t>
            </a:r>
          </a:p>
          <a:p>
            <a:pPr lvl="1"/>
            <a:r>
              <a:rPr lang="en-GB" sz="1100" i="1" dirty="0">
                <a:sym typeface="Arial"/>
              </a:rPr>
              <a:t>Something you want to learn more about?</a:t>
            </a:r>
          </a:p>
          <a:p>
            <a:r>
              <a:rPr lang="en-GB" sz="1100" i="0" dirty="0">
                <a:sym typeface="Arial"/>
              </a:rPr>
              <a:t>Explain when training on the next module will start</a:t>
            </a:r>
          </a:p>
          <a:p>
            <a:r>
              <a:rPr lang="en-GB" sz="1100" i="0" dirty="0">
                <a:sym typeface="Arial"/>
              </a:rPr>
              <a:t>Thank the participants for their participation</a:t>
            </a:r>
            <a:endParaRPr lang="en-GB" sz="1100" dirty="0">
              <a:sym typeface="Arial"/>
            </a:endParaRPr>
          </a:p>
        </p:txBody>
      </p:sp>
      <p:sp>
        <p:nvSpPr>
          <p:cNvPr id="6" name="Slide Image Placeholder 5">
            <a:extLst>
              <a:ext uri="{FF2B5EF4-FFF2-40B4-BE49-F238E27FC236}">
                <a16:creationId xmlns:a16="http://schemas.microsoft.com/office/drawing/2014/main" id="{D01EC79B-CF50-A10F-0CB3-4B1C284DFCC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785C223-F290-C1D4-B457-C375A9B4404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50</a:t>
            </a:fld>
            <a:endParaRPr lang="en-US" sz="1200" dirty="0">
              <a:latin typeface="+mn-lt"/>
            </a:endParaRPr>
          </a:p>
        </p:txBody>
      </p:sp>
    </p:spTree>
    <p:extLst>
      <p:ext uri="{BB962C8B-B14F-4D97-AF65-F5344CB8AC3E}">
        <p14:creationId xmlns:p14="http://schemas.microsoft.com/office/powerpoint/2010/main" val="210802301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4"/>
        <p:cNvGrpSpPr/>
        <p:nvPr/>
      </p:nvGrpSpPr>
      <p:grpSpPr>
        <a:xfrm>
          <a:off x="0" y="0"/>
          <a:ext cx="0" cy="0"/>
          <a:chOff x="0" y="0"/>
          <a:chExt cx="0" cy="0"/>
        </a:xfrm>
      </p:grpSpPr>
      <p:sp>
        <p:nvSpPr>
          <p:cNvPr id="726" name="Google Shape;726;p31:notes"/>
          <p:cNvSpPr txBox="1">
            <a:spLocks noGrp="1"/>
          </p:cNvSpPr>
          <p:nvPr>
            <p:ph type="body" idx="1"/>
          </p:nvPr>
        </p:nvSpPr>
        <p:spPr/>
        <p:txBody>
          <a:bodyPr/>
          <a:lstStyle/>
          <a:p>
            <a:pPr marL="0" indent="0">
              <a:buNone/>
            </a:pPr>
            <a:r>
              <a:rPr lang="en-US" b="1" dirty="0">
                <a:sym typeface="Arial"/>
              </a:rPr>
              <a:t>INTRODUCTION</a:t>
            </a:r>
            <a:endParaRPr lang="en-US" b="1" i="1" dirty="0">
              <a:sym typeface="Arial"/>
            </a:endParaRPr>
          </a:p>
          <a:p>
            <a:r>
              <a:rPr lang="en-US" i="1" dirty="0"/>
              <a:t>We are going to do an exercise that activates muscles in the torso and legs, which gives a feeling of physical structure. </a:t>
            </a:r>
          </a:p>
          <a:p>
            <a:r>
              <a:rPr lang="en-US" i="1" dirty="0"/>
              <a:t>When we are overwhelmed, our muscles often change from extreme tension to collapse</a:t>
            </a:r>
          </a:p>
          <a:p>
            <a:r>
              <a:rPr lang="en-US" i="1" dirty="0"/>
              <a:t>They shift from a very active state to an overly relaxed</a:t>
            </a:r>
          </a:p>
          <a:p>
            <a:r>
              <a:rPr lang="en-US" i="1" dirty="0"/>
              <a:t>When we are in touch with the strength and structure of our body, it can help us move through difficult feelings. </a:t>
            </a:r>
          </a:p>
          <a:p>
            <a:r>
              <a:rPr lang="en-US" i="1" dirty="0"/>
              <a:t>We can contain our experience and manage feelings of being overwhelmed better. </a:t>
            </a:r>
          </a:p>
          <a:p>
            <a:endParaRPr lang="en-US" dirty="0">
              <a:sym typeface="Arial"/>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dirty="0"/>
              <a:t>SELF CARE EXERCISE (Stretch, 10 minutes)</a:t>
            </a:r>
            <a:endParaRPr lang="en-GB"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If sitting on the floor/ground, have everyone move to the sides of the room so that their backs are against the wall. If sitting in a chair, have everyone move to put their backs fully against their chairs. </a:t>
            </a:r>
            <a:endParaRPr lang="en-US" i="1" dirty="0"/>
          </a:p>
          <a:p>
            <a:r>
              <a:rPr lang="en-US" i="1" dirty="0"/>
              <a:t>Feel your feet on the ground.</a:t>
            </a:r>
          </a:p>
          <a:p>
            <a:r>
              <a:rPr lang="en-US" i="0" dirty="0"/>
              <a:t>Pause for five seconds.</a:t>
            </a:r>
          </a:p>
          <a:p>
            <a:r>
              <a:rPr lang="en-US" i="1" dirty="0"/>
              <a:t>Feel the weight of your legs. Hold for five seconds. </a:t>
            </a:r>
          </a:p>
          <a:p>
            <a:r>
              <a:rPr lang="en-US" i="0" dirty="0"/>
              <a:t>Pause for five seconds. </a:t>
            </a:r>
          </a:p>
          <a:p>
            <a:r>
              <a:rPr lang="en-US" i="1" dirty="0"/>
              <a:t>Try stamping your feet carefully and slowly from left to right, left, right, left, right. </a:t>
            </a:r>
          </a:p>
          <a:p>
            <a:r>
              <a:rPr lang="en-US" i="0" dirty="0"/>
              <a:t>Pause for five seconds. </a:t>
            </a:r>
          </a:p>
          <a:p>
            <a:r>
              <a:rPr lang="en-US" i="1" dirty="0"/>
              <a:t>Feel your back against the back of the chair or the wall. </a:t>
            </a:r>
          </a:p>
          <a:p>
            <a:r>
              <a:rPr lang="en-US" i="0" dirty="0"/>
              <a:t>Pause for five seconds. </a:t>
            </a:r>
          </a:p>
          <a:p>
            <a:r>
              <a:rPr lang="en-US" i="1" dirty="0"/>
              <a:t>Stay like this for another 20 seconds.</a:t>
            </a:r>
          </a:p>
          <a:p>
            <a:r>
              <a:rPr lang="en-US" i="1" dirty="0"/>
              <a:t>Does anyone feel any difference?</a:t>
            </a:r>
          </a:p>
          <a:p>
            <a:endParaRPr lang="en-US" dirty="0"/>
          </a:p>
          <a:p>
            <a:endParaRPr lang="en-US" dirty="0">
              <a:sym typeface="Arial"/>
            </a:endParaRPr>
          </a:p>
          <a:p>
            <a:endParaRPr lang="en-US" dirty="0">
              <a:sym typeface="Arial"/>
            </a:endParaRPr>
          </a:p>
          <a:p>
            <a:endParaRPr lang="en-US" dirty="0">
              <a:sym typeface="Arial"/>
            </a:endParaRPr>
          </a:p>
        </p:txBody>
      </p:sp>
      <p:sp>
        <p:nvSpPr>
          <p:cNvPr id="3" name="Slide Image Placeholder 2">
            <a:extLst>
              <a:ext uri="{FF2B5EF4-FFF2-40B4-BE49-F238E27FC236}">
                <a16:creationId xmlns:a16="http://schemas.microsoft.com/office/drawing/2014/main" id="{43148886-DAD8-9498-C17C-8441763675E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0C5D5359-C68C-BF7D-B09E-ABE3D1876BC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51</a:t>
            </a:fld>
            <a:endParaRPr lang="en-US" sz="1200" dirty="0">
              <a:latin typeface="+mn-lt"/>
            </a:endParaRPr>
          </a:p>
        </p:txBody>
      </p:sp>
    </p:spTree>
    <p:extLst>
      <p:ext uri="{BB962C8B-B14F-4D97-AF65-F5344CB8AC3E}">
        <p14:creationId xmlns:p14="http://schemas.microsoft.com/office/powerpoint/2010/main" val="1418736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77837" y="460375"/>
            <a:ext cx="6143625" cy="9211334"/>
          </a:xfrm>
        </p:spPr>
        <p:txBody>
          <a:bodyPr/>
          <a:lstStyle/>
          <a:p>
            <a:pPr marL="0" indent="0">
              <a:buNone/>
            </a:pPr>
            <a:r>
              <a:rPr lang="en-GB" b="1" dirty="0"/>
              <a:t>ANSWERS</a:t>
            </a:r>
          </a:p>
          <a:p>
            <a:r>
              <a:rPr lang="en-GB" b="1" dirty="0"/>
              <a:t>Define case management in your own words: </a:t>
            </a:r>
            <a:r>
              <a:rPr lang="en-GB" dirty="0"/>
              <a:t>The definitions of case management should include key elements from the inter-agency definition such as “to address an individual child’s needs”, “systematic”, “timely”, “direct support” and “referrals”. </a:t>
            </a:r>
          </a:p>
          <a:p>
            <a:r>
              <a:rPr lang="en-GB" b="1" dirty="0"/>
              <a:t>List the steps of the case management process:</a:t>
            </a:r>
            <a:r>
              <a:rPr lang="en-GB" dirty="0"/>
              <a:t> identification and registration, assessment, case planning, implementation, follow and review, case closure. </a:t>
            </a:r>
          </a:p>
          <a:p>
            <a:r>
              <a:rPr lang="en-GB" b="1" dirty="0"/>
              <a:t>List the core functions of a caseworker: </a:t>
            </a:r>
            <a:r>
              <a:rPr lang="en-GB" dirty="0"/>
              <a:t>supportive function, coordination function, information management function. </a:t>
            </a:r>
          </a:p>
          <a:p>
            <a:r>
              <a:rPr lang="en-GB" b="1" dirty="0"/>
              <a:t>Name one specific responsibility within each of the case management core functions: </a:t>
            </a:r>
            <a:r>
              <a:rPr lang="en-GB" dirty="0"/>
              <a:t>see slide 23-25 Module 2</a:t>
            </a:r>
          </a:p>
          <a:p>
            <a:r>
              <a:rPr lang="en-GB" b="1" dirty="0"/>
              <a:t>List the reasons to collect information in case management: </a:t>
            </a:r>
            <a:r>
              <a:rPr lang="en-GB" dirty="0"/>
              <a:t>understand a child’s situation, memory, continuity, see progress, quality of support, analysis to inform programming.</a:t>
            </a:r>
          </a:p>
        </p:txBody>
      </p:sp>
      <p:sp>
        <p:nvSpPr>
          <p:cNvPr id="2" name="Google Shape;725;p48:notes">
            <a:extLst>
              <a:ext uri="{FF2B5EF4-FFF2-40B4-BE49-F238E27FC236}">
                <a16:creationId xmlns:a16="http://schemas.microsoft.com/office/drawing/2014/main" id="{B4AD2BCD-FF95-EC02-556B-25A46BD16CF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6</a:t>
            </a:fld>
            <a:endParaRPr lang="en-US" sz="1200" dirty="0">
              <a:latin typeface="+mn-lt"/>
            </a:endParaRPr>
          </a:p>
        </p:txBody>
      </p:sp>
    </p:spTree>
    <p:extLst>
      <p:ext uri="{BB962C8B-B14F-4D97-AF65-F5344CB8AC3E}">
        <p14:creationId xmlns:p14="http://schemas.microsoft.com/office/powerpoint/2010/main" val="2197650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CA" b="1" dirty="0"/>
              <a:t>EXPLANATION</a:t>
            </a:r>
            <a:endParaRPr lang="en-GB" dirty="0"/>
          </a:p>
          <a:p>
            <a:r>
              <a:rPr lang="en-GB" dirty="0"/>
              <a:t>Present the slide of module learning objectives</a:t>
            </a:r>
            <a:endParaRPr lang="en-GB" dirty="0">
              <a:cs typeface="Calibri"/>
            </a:endParaRPr>
          </a:p>
          <a:p>
            <a:r>
              <a:rPr lang="en-GB" i="1" dirty="0"/>
              <a:t>Does anyone have any questions or need clarification?</a:t>
            </a:r>
            <a:endParaRPr lang="en-BE" i="1"/>
          </a:p>
          <a:p>
            <a:endParaRPr lang="en-BE"/>
          </a:p>
        </p:txBody>
      </p:sp>
      <p:sp>
        <p:nvSpPr>
          <p:cNvPr id="6" name="Slide Image Placeholder 5">
            <a:extLst>
              <a:ext uri="{FF2B5EF4-FFF2-40B4-BE49-F238E27FC236}">
                <a16:creationId xmlns:a16="http://schemas.microsoft.com/office/drawing/2014/main" id="{237617BA-51BB-E1FA-6EC3-2FC777D6AD3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A4C70B4B-5BDC-A867-C45A-8A53DEF43EB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7</a:t>
            </a:fld>
            <a:endParaRPr lang="en-US" sz="1200" dirty="0">
              <a:latin typeface="+mn-lt"/>
            </a:endParaRPr>
          </a:p>
        </p:txBody>
      </p:sp>
    </p:spTree>
    <p:extLst>
      <p:ext uri="{BB962C8B-B14F-4D97-AF65-F5344CB8AC3E}">
        <p14:creationId xmlns:p14="http://schemas.microsoft.com/office/powerpoint/2010/main" val="32767505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INTRODUCTION</a:t>
            </a:r>
          </a:p>
          <a:p>
            <a:r>
              <a:rPr lang="en-GB" dirty="0"/>
              <a:t>Divide the group into pairs</a:t>
            </a:r>
          </a:p>
          <a:p>
            <a:pPr lvl="0"/>
            <a:r>
              <a:rPr lang="en-GB" i="1" dirty="0"/>
              <a:t>In each pair there will be:</a:t>
            </a:r>
          </a:p>
          <a:p>
            <a:pPr lvl="1"/>
            <a:r>
              <a:rPr lang="en-GB" i="1" dirty="0"/>
              <a:t>Partner A: the person who will guide what to draw</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Partner B: the person who draws</a:t>
            </a:r>
          </a:p>
          <a:p>
            <a:pPr lvl="0"/>
            <a:r>
              <a:rPr lang="en-GB" i="1" dirty="0"/>
              <a:t>Partner A:</a:t>
            </a:r>
          </a:p>
          <a:p>
            <a:pPr lvl="1"/>
            <a:r>
              <a:rPr lang="en-GB" i="1" dirty="0"/>
              <a:t>Come forward and have 1 minute to view an image on the computer screen. </a:t>
            </a:r>
          </a:p>
          <a:p>
            <a:pPr lvl="1"/>
            <a:r>
              <a:rPr lang="en-GB" i="1" dirty="0"/>
              <a:t>Then, return to your place and guide your partner to draw the image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i="1" dirty="0"/>
              <a:t>This person should have a good memory and can communicate well</a:t>
            </a:r>
          </a:p>
          <a:p>
            <a:pPr lvl="0"/>
            <a:r>
              <a:rPr lang="en-GB" i="1" dirty="0"/>
              <a:t>Partner B:</a:t>
            </a:r>
          </a:p>
          <a:p>
            <a:pPr lvl="1"/>
            <a:r>
              <a:rPr lang="en-GB" i="1" dirty="0"/>
              <a:t>Draw the image based on the instructions from your partner</a:t>
            </a:r>
          </a:p>
          <a:p>
            <a:pPr lvl="1"/>
            <a:r>
              <a:rPr lang="en-GB" i="1" dirty="0"/>
              <a:t>This person is the only one who may touch the pens</a:t>
            </a:r>
          </a:p>
          <a:p>
            <a:pPr marL="0" indent="0">
              <a:buNone/>
            </a:pPr>
            <a:endParaRPr lang="en-GB" b="1" dirty="0"/>
          </a:p>
          <a:p>
            <a:pPr marL="0" indent="0">
              <a:buNone/>
            </a:pPr>
            <a:r>
              <a:rPr lang="en-GB" b="1" dirty="0"/>
              <a:t>PARTNER ACTIVITY (5 minutes)</a:t>
            </a:r>
          </a:p>
          <a:p>
            <a:r>
              <a:rPr lang="en-GB" dirty="0"/>
              <a:t>Invite the Partner A’s forward to view the image for 1 minute</a:t>
            </a:r>
          </a:p>
          <a:p>
            <a:r>
              <a:rPr lang="en-GB" dirty="0"/>
              <a:t>Ask Partner A’s to return to Partner B’s and begin guiding the drawing</a:t>
            </a:r>
          </a:p>
          <a:p>
            <a:r>
              <a:rPr lang="en-GB" dirty="0"/>
              <a:t>Provide 5 minutes for participants to complete</a:t>
            </a:r>
          </a:p>
          <a:p>
            <a:r>
              <a:rPr lang="en-GB" dirty="0"/>
              <a:t>Collect the drawings</a:t>
            </a:r>
          </a:p>
          <a:p>
            <a:r>
              <a:rPr lang="en-GB" dirty="0"/>
              <a:t>Unhide the next slide</a:t>
            </a:r>
          </a:p>
        </p:txBody>
      </p:sp>
      <p:sp>
        <p:nvSpPr>
          <p:cNvPr id="6" name="Slide Image Placeholder 5">
            <a:extLst>
              <a:ext uri="{FF2B5EF4-FFF2-40B4-BE49-F238E27FC236}">
                <a16:creationId xmlns:a16="http://schemas.microsoft.com/office/drawing/2014/main" id="{93F9E70F-5E48-C596-63E0-5189CCB36D7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D8F1FA3-3C98-D0BB-73BA-A1F82116D47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8</a:t>
            </a:fld>
            <a:endParaRPr lang="en-US" sz="1200" dirty="0">
              <a:latin typeface="+mn-lt"/>
            </a:endParaRPr>
          </a:p>
        </p:txBody>
      </p:sp>
    </p:spTree>
    <p:extLst>
      <p:ext uri="{BB962C8B-B14F-4D97-AF65-F5344CB8AC3E}">
        <p14:creationId xmlns:p14="http://schemas.microsoft.com/office/powerpoint/2010/main" val="41850328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buNone/>
            </a:pPr>
            <a:r>
              <a:rPr lang="en-GB" b="1" dirty="0"/>
              <a:t>ADAPT FOR CONTEXT</a:t>
            </a:r>
          </a:p>
          <a:p>
            <a:pPr>
              <a:defRPr/>
            </a:pPr>
            <a:r>
              <a:rPr lang="en-GB" dirty="0"/>
              <a:t>This is the image that the participants need to draw, but it can be changed if not relevant or appropriate to the context.</a:t>
            </a:r>
            <a:endParaRPr lang="en-GB"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______________________________________________________________________________</a:t>
            </a:r>
          </a:p>
          <a:p>
            <a:pPr marL="0" indent="0">
              <a:buNone/>
            </a:pPr>
            <a:endParaRPr lang="en-GB" b="1" dirty="0"/>
          </a:p>
          <a:p>
            <a:pPr marL="0" indent="0">
              <a:buNone/>
            </a:pPr>
            <a:r>
              <a:rPr lang="en-GB" b="1" dirty="0"/>
              <a:t>PLENARY DISCUSSION</a:t>
            </a:r>
          </a:p>
          <a:p>
            <a:r>
              <a:rPr lang="en-GB" dirty="0"/>
              <a:t>Questions for Partner B</a:t>
            </a:r>
          </a:p>
          <a:p>
            <a:pPr lvl="1"/>
            <a:r>
              <a:rPr lang="en-GB" i="1" dirty="0"/>
              <a:t>What it was like to listen to the directions? </a:t>
            </a:r>
          </a:p>
          <a:p>
            <a:pPr lvl="1"/>
            <a:r>
              <a:rPr lang="en-GB" i="1" dirty="0"/>
              <a:t>What was challenging? </a:t>
            </a:r>
          </a:p>
          <a:p>
            <a:pPr lvl="1"/>
            <a:r>
              <a:rPr lang="en-GB" i="1" dirty="0"/>
              <a:t>What made it easier?</a:t>
            </a:r>
          </a:p>
          <a:p>
            <a:r>
              <a:rPr lang="en-GB" dirty="0"/>
              <a:t>Questions for Partner A</a:t>
            </a:r>
          </a:p>
          <a:p>
            <a:pPr lvl="1"/>
            <a:r>
              <a:rPr lang="en-GB" i="1" dirty="0"/>
              <a:t>What it was like to give the directions? </a:t>
            </a:r>
          </a:p>
          <a:p>
            <a:pPr lvl="1"/>
            <a:r>
              <a:rPr lang="en-GB" i="1" dirty="0"/>
              <a:t>What made communicating clearly challenging? </a:t>
            </a:r>
          </a:p>
          <a:p>
            <a:pPr lvl="1"/>
            <a:r>
              <a:rPr lang="en-GB" i="1" dirty="0"/>
              <a:t>What made it easier?</a:t>
            </a:r>
          </a:p>
          <a:p>
            <a:r>
              <a:rPr lang="en-GB" i="1" dirty="0"/>
              <a:t>How can you apply what you have learnt to their work?</a:t>
            </a:r>
          </a:p>
          <a:p>
            <a:pPr lvl="1"/>
            <a:r>
              <a:rPr lang="en-GB" dirty="0"/>
              <a:t>Example responses:</a:t>
            </a:r>
          </a:p>
          <a:p>
            <a:pPr lvl="2"/>
            <a:r>
              <a:rPr lang="en-GB" dirty="0"/>
              <a:t>Communicating clearly.</a:t>
            </a:r>
          </a:p>
          <a:p>
            <a:pPr lvl="2"/>
            <a:r>
              <a:rPr lang="en-GB" dirty="0"/>
              <a:t>Being and remaining patient.</a:t>
            </a:r>
          </a:p>
          <a:p>
            <a:pPr lvl="2"/>
            <a:r>
              <a:rPr lang="en-GB" dirty="0"/>
              <a:t>Not getting angry or frustrated when the other person doesn’t fully understand what you mean.</a:t>
            </a:r>
          </a:p>
          <a:p>
            <a:pPr lvl="2"/>
            <a:r>
              <a:rPr lang="en-GB" dirty="0"/>
              <a:t>Explaining how you will communicate so the person knows what to expect.</a:t>
            </a:r>
          </a:p>
          <a:p>
            <a:pPr lvl="2"/>
            <a:r>
              <a:rPr lang="en-GB" dirty="0"/>
              <a:t>Listening to the other person.</a:t>
            </a:r>
          </a:p>
          <a:p>
            <a:pPr lvl="2"/>
            <a:r>
              <a:rPr lang="en-GB" dirty="0"/>
              <a:t>Carefully observing the person you are communicating to/with.</a:t>
            </a:r>
          </a:p>
          <a:p>
            <a:endParaRPr lang="en-BE" dirty="0"/>
          </a:p>
        </p:txBody>
      </p:sp>
      <p:sp>
        <p:nvSpPr>
          <p:cNvPr id="6" name="Slide Image Placeholder 5">
            <a:extLst>
              <a:ext uri="{FF2B5EF4-FFF2-40B4-BE49-F238E27FC236}">
                <a16:creationId xmlns:a16="http://schemas.microsoft.com/office/drawing/2014/main" id="{06840243-5335-58C8-2A8F-D5532EA68D5E}"/>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DBA278F-3267-445A-F05E-67236F28786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fld id="{00000000-1234-1234-1234-123412341234}" type="slidenum">
              <a:rPr lang="en-US" sz="1200" smtClean="0">
                <a:latin typeface="+mn-lt"/>
              </a:rPr>
              <a:pPr algn="r"/>
              <a:t>9</a:t>
            </a:fld>
            <a:endParaRPr lang="en-US" sz="1200" dirty="0">
              <a:latin typeface="+mn-lt"/>
            </a:endParaRPr>
          </a:p>
        </p:txBody>
      </p:sp>
    </p:spTree>
    <p:extLst>
      <p:ext uri="{BB962C8B-B14F-4D97-AF65-F5344CB8AC3E}">
        <p14:creationId xmlns:p14="http://schemas.microsoft.com/office/powerpoint/2010/main" val="18779626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05E75-5574-C4D6-7D12-8CB239ECA5B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BE"/>
          </a:p>
        </p:txBody>
      </p:sp>
      <p:sp>
        <p:nvSpPr>
          <p:cNvPr id="3" name="Subtitle 2">
            <a:extLst>
              <a:ext uri="{FF2B5EF4-FFF2-40B4-BE49-F238E27FC236}">
                <a16:creationId xmlns:a16="http://schemas.microsoft.com/office/drawing/2014/main" id="{3B7779A5-0405-A7BE-7FF9-97BFFA7223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BE"/>
          </a:p>
        </p:txBody>
      </p:sp>
      <p:sp>
        <p:nvSpPr>
          <p:cNvPr id="4" name="Date Placeholder 3">
            <a:extLst>
              <a:ext uri="{FF2B5EF4-FFF2-40B4-BE49-F238E27FC236}">
                <a16:creationId xmlns:a16="http://schemas.microsoft.com/office/drawing/2014/main" id="{8D6B2DBB-C5A7-5A78-BC10-D670227D8871}"/>
              </a:ext>
            </a:extLst>
          </p:cNvPr>
          <p:cNvSpPr>
            <a:spLocks noGrp="1"/>
          </p:cNvSpPr>
          <p:nvPr>
            <p:ph type="dt" sz="half" idx="10"/>
          </p:nvPr>
        </p:nvSpPr>
        <p:spPr/>
        <p:txBody>
          <a:bodyPr/>
          <a:lstStyle/>
          <a:p>
            <a:fld id="{678D5D12-783A-45A0-8686-6EC08A00CE48}" type="datetimeFigureOut">
              <a:rPr lang="en-BE" smtClean="0"/>
              <a:t>31/03/2023</a:t>
            </a:fld>
            <a:endParaRPr lang="en-BE"/>
          </a:p>
        </p:txBody>
      </p:sp>
      <p:sp>
        <p:nvSpPr>
          <p:cNvPr id="5" name="Footer Placeholder 4">
            <a:extLst>
              <a:ext uri="{FF2B5EF4-FFF2-40B4-BE49-F238E27FC236}">
                <a16:creationId xmlns:a16="http://schemas.microsoft.com/office/drawing/2014/main" id="{20696259-1115-D532-4F4E-4BD87AFB8EE1}"/>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249E65D4-4E78-3BEE-742B-F1E4C2DD6A51}"/>
              </a:ext>
            </a:extLst>
          </p:cNvPr>
          <p:cNvSpPr>
            <a:spLocks noGrp="1"/>
          </p:cNvSpPr>
          <p:nvPr>
            <p:ph type="sldNum" sz="quarter" idx="12"/>
          </p:nvPr>
        </p:nvSpPr>
        <p:spPr/>
        <p:txBody>
          <a:bodyPr/>
          <a:lstStyle/>
          <a:p>
            <a:fld id="{36AB8A15-5239-45A8-8B4F-CE4E04F7A4EB}" type="slidenum">
              <a:rPr lang="en-BE" smtClean="0"/>
              <a:t>‹#›</a:t>
            </a:fld>
            <a:endParaRPr lang="en-BE"/>
          </a:p>
        </p:txBody>
      </p:sp>
    </p:spTree>
    <p:extLst>
      <p:ext uri="{BB962C8B-B14F-4D97-AF65-F5344CB8AC3E}">
        <p14:creationId xmlns:p14="http://schemas.microsoft.com/office/powerpoint/2010/main" val="35093537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70534-28D7-4C86-C024-C4BDBBCDE2B1}"/>
              </a:ext>
            </a:extLst>
          </p:cNvPr>
          <p:cNvSpPr>
            <a:spLocks noGrp="1"/>
          </p:cNvSpPr>
          <p:nvPr>
            <p:ph type="title"/>
          </p:nvPr>
        </p:nvSpPr>
        <p:spPr/>
        <p:txBody>
          <a:bodyPr/>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F7C00FD9-2E7A-33F2-9658-321D5D708A7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6BC96EAE-AAB4-D602-013F-111FE10242CE}"/>
              </a:ext>
            </a:extLst>
          </p:cNvPr>
          <p:cNvSpPr>
            <a:spLocks noGrp="1"/>
          </p:cNvSpPr>
          <p:nvPr>
            <p:ph type="dt" sz="half" idx="10"/>
          </p:nvPr>
        </p:nvSpPr>
        <p:spPr/>
        <p:txBody>
          <a:bodyPr/>
          <a:lstStyle/>
          <a:p>
            <a:fld id="{678D5D12-783A-45A0-8686-6EC08A00CE48}" type="datetimeFigureOut">
              <a:rPr lang="en-BE" smtClean="0"/>
              <a:t>31/03/2023</a:t>
            </a:fld>
            <a:endParaRPr lang="en-BE"/>
          </a:p>
        </p:txBody>
      </p:sp>
      <p:sp>
        <p:nvSpPr>
          <p:cNvPr id="5" name="Footer Placeholder 4">
            <a:extLst>
              <a:ext uri="{FF2B5EF4-FFF2-40B4-BE49-F238E27FC236}">
                <a16:creationId xmlns:a16="http://schemas.microsoft.com/office/drawing/2014/main" id="{8175DF70-260B-6274-CAA4-4F9DAF94EE66}"/>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E2E9D1E1-D4ED-6490-CF96-EB6C4F9CE2C9}"/>
              </a:ext>
            </a:extLst>
          </p:cNvPr>
          <p:cNvSpPr>
            <a:spLocks noGrp="1"/>
          </p:cNvSpPr>
          <p:nvPr>
            <p:ph type="sldNum" sz="quarter" idx="12"/>
          </p:nvPr>
        </p:nvSpPr>
        <p:spPr/>
        <p:txBody>
          <a:bodyPr/>
          <a:lstStyle/>
          <a:p>
            <a:fld id="{36AB8A15-5239-45A8-8B4F-CE4E04F7A4EB}" type="slidenum">
              <a:rPr lang="en-BE" smtClean="0"/>
              <a:t>‹#›</a:t>
            </a:fld>
            <a:endParaRPr lang="en-BE"/>
          </a:p>
        </p:txBody>
      </p:sp>
    </p:spTree>
    <p:extLst>
      <p:ext uri="{BB962C8B-B14F-4D97-AF65-F5344CB8AC3E}">
        <p14:creationId xmlns:p14="http://schemas.microsoft.com/office/powerpoint/2010/main" val="2943050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A346ADE-761A-ED5A-E991-EA9FF2B6893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BE"/>
          </a:p>
        </p:txBody>
      </p:sp>
      <p:sp>
        <p:nvSpPr>
          <p:cNvPr id="3" name="Vertical Text Placeholder 2">
            <a:extLst>
              <a:ext uri="{FF2B5EF4-FFF2-40B4-BE49-F238E27FC236}">
                <a16:creationId xmlns:a16="http://schemas.microsoft.com/office/drawing/2014/main" id="{F52ACA6C-C924-4941-51ED-F1C719E91F5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75EB8767-CCC1-8CF5-C00D-858F9AA23562}"/>
              </a:ext>
            </a:extLst>
          </p:cNvPr>
          <p:cNvSpPr>
            <a:spLocks noGrp="1"/>
          </p:cNvSpPr>
          <p:nvPr>
            <p:ph type="dt" sz="half" idx="10"/>
          </p:nvPr>
        </p:nvSpPr>
        <p:spPr/>
        <p:txBody>
          <a:bodyPr/>
          <a:lstStyle/>
          <a:p>
            <a:fld id="{678D5D12-783A-45A0-8686-6EC08A00CE48}" type="datetimeFigureOut">
              <a:rPr lang="en-BE" smtClean="0"/>
              <a:t>31/03/2023</a:t>
            </a:fld>
            <a:endParaRPr lang="en-BE"/>
          </a:p>
        </p:txBody>
      </p:sp>
      <p:sp>
        <p:nvSpPr>
          <p:cNvPr id="5" name="Footer Placeholder 4">
            <a:extLst>
              <a:ext uri="{FF2B5EF4-FFF2-40B4-BE49-F238E27FC236}">
                <a16:creationId xmlns:a16="http://schemas.microsoft.com/office/drawing/2014/main" id="{363383A6-B51C-A394-C246-68C5C7E9B1D0}"/>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6824463F-8562-6654-408D-E3788C9C461C}"/>
              </a:ext>
            </a:extLst>
          </p:cNvPr>
          <p:cNvSpPr>
            <a:spLocks noGrp="1"/>
          </p:cNvSpPr>
          <p:nvPr>
            <p:ph type="sldNum" sz="quarter" idx="12"/>
          </p:nvPr>
        </p:nvSpPr>
        <p:spPr/>
        <p:txBody>
          <a:bodyPr/>
          <a:lstStyle/>
          <a:p>
            <a:fld id="{36AB8A15-5239-45A8-8B4F-CE4E04F7A4EB}" type="slidenum">
              <a:rPr lang="en-BE" smtClean="0"/>
              <a:t>‹#›</a:t>
            </a:fld>
            <a:endParaRPr lang="en-BE"/>
          </a:p>
        </p:txBody>
      </p:sp>
    </p:spTree>
    <p:extLst>
      <p:ext uri="{BB962C8B-B14F-4D97-AF65-F5344CB8AC3E}">
        <p14:creationId xmlns:p14="http://schemas.microsoft.com/office/powerpoint/2010/main" val="17227363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bg>
      <p:bgPr>
        <a:solidFill>
          <a:schemeClr val="accent3">
            <a:lumMod val="75000"/>
          </a:schemeClr>
        </a:solidFill>
        <a:effectLst/>
      </p:bgPr>
    </p:bg>
    <p:spTree>
      <p:nvGrpSpPr>
        <p:cNvPr id="1" name=""/>
        <p:cNvGrpSpPr/>
        <p:nvPr/>
      </p:nvGrpSpPr>
      <p:grpSpPr>
        <a:xfrm>
          <a:off x="0" y="0"/>
          <a:ext cx="0" cy="0"/>
          <a:chOff x="0" y="0"/>
          <a:chExt cx="0" cy="0"/>
        </a:xfrm>
      </p:grpSpPr>
      <p:sp>
        <p:nvSpPr>
          <p:cNvPr id="3" name="Arrow: Pentagon 2">
            <a:extLst>
              <a:ext uri="{FF2B5EF4-FFF2-40B4-BE49-F238E27FC236}">
                <a16:creationId xmlns:a16="http://schemas.microsoft.com/office/drawing/2014/main" id="{A8BE9D00-E3B6-4C8A-9850-E680BFE2727A}"/>
              </a:ext>
            </a:extLst>
          </p:cNvPr>
          <p:cNvSpPr/>
          <p:nvPr userDrawn="1"/>
        </p:nvSpPr>
        <p:spPr>
          <a:xfrm>
            <a:off x="0" y="0"/>
            <a:ext cx="5811000" cy="6858000"/>
          </a:xfrm>
          <a:prstGeom prst="homePlate">
            <a:avLst>
              <a:gd name="adj" fmla="val 25259"/>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2" name="Title 1">
            <a:extLst>
              <a:ext uri="{FF2B5EF4-FFF2-40B4-BE49-F238E27FC236}">
                <a16:creationId xmlns:a16="http://schemas.microsoft.com/office/drawing/2014/main" id="{D0172625-8E54-4F58-8621-F7FE15D63AD5}"/>
              </a:ext>
            </a:extLst>
          </p:cNvPr>
          <p:cNvSpPr>
            <a:spLocks noGrp="1"/>
          </p:cNvSpPr>
          <p:nvPr>
            <p:ph type="title" hasCustomPrompt="1"/>
          </p:nvPr>
        </p:nvSpPr>
        <p:spPr>
          <a:xfrm>
            <a:off x="796385" y="3099692"/>
            <a:ext cx="4015311" cy="562168"/>
          </a:xfrm>
        </p:spPr>
        <p:txBody>
          <a:bodyPr>
            <a:noAutofit/>
          </a:bodyPr>
          <a:lstStyle>
            <a:lvl1pPr algn="l">
              <a:defRPr sz="4800" b="1">
                <a:solidFill>
                  <a:schemeClr val="bg1"/>
                </a:solidFill>
                <a:latin typeface="Garamond" panose="02020404030301010803" pitchFamily="18" charset="0"/>
              </a:defRPr>
            </a:lvl1pPr>
          </a:lstStyle>
          <a:p>
            <a:r>
              <a:rPr lang="en-US" dirty="0"/>
              <a:t>CLICK TO EDIT MASTER TITLE STYLE</a:t>
            </a:r>
          </a:p>
        </p:txBody>
      </p:sp>
    </p:spTree>
    <p:extLst>
      <p:ext uri="{BB962C8B-B14F-4D97-AF65-F5344CB8AC3E}">
        <p14:creationId xmlns:p14="http://schemas.microsoft.com/office/powerpoint/2010/main" val="7022743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ustom Layout">
    <p:bg>
      <p:bgPr>
        <a:solidFill>
          <a:schemeClr val="accent3">
            <a:lumMod val="75000"/>
          </a:schemeClr>
        </a:solidFill>
        <a:effectLst/>
      </p:bgPr>
    </p:bg>
    <p:spTree>
      <p:nvGrpSpPr>
        <p:cNvPr id="1" name=""/>
        <p:cNvGrpSpPr/>
        <p:nvPr/>
      </p:nvGrpSpPr>
      <p:grpSpPr>
        <a:xfrm>
          <a:off x="0" y="0"/>
          <a:ext cx="0" cy="0"/>
          <a:chOff x="0" y="0"/>
          <a:chExt cx="0" cy="0"/>
        </a:xfrm>
      </p:grpSpPr>
      <p:sp>
        <p:nvSpPr>
          <p:cNvPr id="6" name="Hexagon 5">
            <a:extLst>
              <a:ext uri="{FF2B5EF4-FFF2-40B4-BE49-F238E27FC236}">
                <a16:creationId xmlns:a16="http://schemas.microsoft.com/office/drawing/2014/main" id="{B44FDF81-8ADA-496B-B92F-CF22EC5DCC7F}"/>
              </a:ext>
            </a:extLst>
          </p:cNvPr>
          <p:cNvSpPr/>
          <p:nvPr userDrawn="1"/>
        </p:nvSpPr>
        <p:spPr>
          <a:xfrm rot="1782986">
            <a:off x="657418" y="1353464"/>
            <a:ext cx="4749573" cy="4094457"/>
          </a:xfrm>
          <a:prstGeom prst="hexagon">
            <a:avLst>
              <a:gd name="adj" fmla="val 28965"/>
              <a:gd name="vf" fmla="val 11547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Title 1">
            <a:extLst>
              <a:ext uri="{FF2B5EF4-FFF2-40B4-BE49-F238E27FC236}">
                <a16:creationId xmlns:a16="http://schemas.microsoft.com/office/drawing/2014/main" id="{917F4B93-D5FC-4BC1-ACC8-42A00E6E8C14}"/>
              </a:ext>
            </a:extLst>
          </p:cNvPr>
          <p:cNvSpPr>
            <a:spLocks noGrp="1"/>
          </p:cNvSpPr>
          <p:nvPr>
            <p:ph type="title" hasCustomPrompt="1"/>
          </p:nvPr>
        </p:nvSpPr>
        <p:spPr>
          <a:xfrm>
            <a:off x="1024548" y="3147916"/>
            <a:ext cx="4015311" cy="562168"/>
          </a:xfrm>
        </p:spPr>
        <p:txBody>
          <a:bodyPr>
            <a:noAutofit/>
          </a:bodyPr>
          <a:lstStyle>
            <a:lvl1pPr algn="ctr">
              <a:defRPr sz="4800" b="1">
                <a:solidFill>
                  <a:schemeClr val="bg1"/>
                </a:solidFill>
                <a:latin typeface="Garamond" panose="02020404030301010803" pitchFamily="18" charset="0"/>
              </a:defRPr>
            </a:lvl1pPr>
          </a:lstStyle>
          <a:p>
            <a:r>
              <a:rPr lang="en-US" dirty="0"/>
              <a:t>CLICK TO EDIT MASTER TITLE STYLE</a:t>
            </a:r>
          </a:p>
        </p:txBody>
      </p:sp>
    </p:spTree>
    <p:extLst>
      <p:ext uri="{BB962C8B-B14F-4D97-AF65-F5344CB8AC3E}">
        <p14:creationId xmlns:p14="http://schemas.microsoft.com/office/powerpoint/2010/main" val="13397727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E0BEFEC-EC87-4309-BFFA-7F010E02C918}"/>
              </a:ext>
            </a:extLst>
          </p:cNvPr>
          <p:cNvSpPr/>
          <p:nvPr userDrawn="1"/>
        </p:nvSpPr>
        <p:spPr>
          <a:xfrm>
            <a:off x="0" y="-1"/>
            <a:ext cx="12192000" cy="98552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4" name="Picture 3">
            <a:extLst>
              <a:ext uri="{FF2B5EF4-FFF2-40B4-BE49-F238E27FC236}">
                <a16:creationId xmlns:a16="http://schemas.microsoft.com/office/drawing/2014/main" id="{B95C4430-545B-43B4-8F97-B99486693A1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5817" y="6230028"/>
            <a:ext cx="349714" cy="402608"/>
          </a:xfrm>
          <a:prstGeom prst="rect">
            <a:avLst/>
          </a:prstGeom>
        </p:spPr>
      </p:pic>
      <p:sp>
        <p:nvSpPr>
          <p:cNvPr id="5" name="Rectangle 4">
            <a:extLst>
              <a:ext uri="{FF2B5EF4-FFF2-40B4-BE49-F238E27FC236}">
                <a16:creationId xmlns:a16="http://schemas.microsoft.com/office/drawing/2014/main" id="{8D558F4F-F02F-4C45-8C27-F7DD99B0F780}"/>
              </a:ext>
            </a:extLst>
          </p:cNvPr>
          <p:cNvSpPr/>
          <p:nvPr userDrawn="1"/>
        </p:nvSpPr>
        <p:spPr>
          <a:xfrm>
            <a:off x="766810" y="6277443"/>
            <a:ext cx="4160790" cy="307777"/>
          </a:xfrm>
          <a:prstGeom prst="rect">
            <a:avLst/>
          </a:prstGeom>
        </p:spPr>
        <p:txBody>
          <a:bodyPr wrap="square">
            <a:spAutoFit/>
          </a:bodyPr>
          <a:lstStyle/>
          <a:p>
            <a:pPr marL="0" marR="0" lvl="0" indent="0" algn="l" rtl="0">
              <a:spcBef>
                <a:spcPts val="0"/>
              </a:spcBef>
              <a:spcAft>
                <a:spcPts val="0"/>
              </a:spcAft>
              <a:buNone/>
            </a:pPr>
            <a:r>
              <a:rPr lang="en-US" sz="1400" b="0" i="0" u="none" strike="noStrike" cap="none" dirty="0">
                <a:solidFill>
                  <a:schemeClr val="bg2">
                    <a:lumMod val="75000"/>
                  </a:schemeClr>
                </a:solidFill>
                <a:latin typeface="+mn-lt"/>
                <a:ea typeface="Calibri"/>
                <a:cs typeface="Calibri"/>
                <a:sym typeface="Calibri"/>
              </a:rPr>
              <a:t>Level 1 Module 3: </a:t>
            </a:r>
            <a:r>
              <a:rPr lang="en-US" sz="1400" b="1" i="0" u="none" strike="noStrike" cap="none" dirty="0">
                <a:solidFill>
                  <a:schemeClr val="bg2">
                    <a:lumMod val="75000"/>
                  </a:schemeClr>
                </a:solidFill>
                <a:latin typeface="+mn-lt"/>
                <a:ea typeface="Calibri"/>
                <a:cs typeface="Calibri"/>
                <a:sym typeface="Calibri"/>
              </a:rPr>
              <a:t>Communication with Children</a:t>
            </a:r>
          </a:p>
        </p:txBody>
      </p:sp>
      <p:sp>
        <p:nvSpPr>
          <p:cNvPr id="2" name="Title 1">
            <a:extLst>
              <a:ext uri="{FF2B5EF4-FFF2-40B4-BE49-F238E27FC236}">
                <a16:creationId xmlns:a16="http://schemas.microsoft.com/office/drawing/2014/main" id="{BFF5FD31-A1B4-42BF-B5CB-087E7BAA2337}"/>
              </a:ext>
            </a:extLst>
          </p:cNvPr>
          <p:cNvSpPr>
            <a:spLocks noGrp="1"/>
          </p:cNvSpPr>
          <p:nvPr>
            <p:ph type="title"/>
          </p:nvPr>
        </p:nvSpPr>
        <p:spPr>
          <a:xfrm>
            <a:off x="838200" y="120516"/>
            <a:ext cx="10515600" cy="868968"/>
          </a:xfrm>
        </p:spPr>
        <p:txBody>
          <a:bodyPr>
            <a:normAutofit/>
          </a:bodyPr>
          <a:lstStyle>
            <a:lvl1pPr algn="ctr">
              <a:defRPr sz="3200" b="1">
                <a:solidFill>
                  <a:schemeClr val="accent3">
                    <a:lumMod val="75000"/>
                  </a:schemeClr>
                </a:solidFill>
                <a:latin typeface="Arial" panose="020B0604020202020204" pitchFamily="34" charset="0"/>
                <a:cs typeface="Arial" panose="020B0604020202020204" pitchFamily="34" charset="0"/>
              </a:defRPr>
            </a:lvl1pPr>
          </a:lstStyle>
          <a:p>
            <a:r>
              <a:rPr lang="en-US" dirty="0"/>
              <a:t>Click to edit Master title style</a:t>
            </a:r>
            <a:endParaRPr lang="en-CA" dirty="0"/>
          </a:p>
        </p:txBody>
      </p:sp>
    </p:spTree>
    <p:extLst>
      <p:ext uri="{BB962C8B-B14F-4D97-AF65-F5344CB8AC3E}">
        <p14:creationId xmlns:p14="http://schemas.microsoft.com/office/powerpoint/2010/main" val="1805827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847E5-CBCB-5455-AE43-F255045D88EE}"/>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F3D21783-26D3-5BE6-27CD-16B44187F8F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029F3F30-8A2C-04F9-584B-E117D038CC51}"/>
              </a:ext>
            </a:extLst>
          </p:cNvPr>
          <p:cNvSpPr>
            <a:spLocks noGrp="1"/>
          </p:cNvSpPr>
          <p:nvPr>
            <p:ph type="dt" sz="half" idx="10"/>
          </p:nvPr>
        </p:nvSpPr>
        <p:spPr/>
        <p:txBody>
          <a:bodyPr/>
          <a:lstStyle/>
          <a:p>
            <a:fld id="{678D5D12-783A-45A0-8686-6EC08A00CE48}" type="datetimeFigureOut">
              <a:rPr lang="en-BE" smtClean="0"/>
              <a:t>31/03/2023</a:t>
            </a:fld>
            <a:endParaRPr lang="en-BE"/>
          </a:p>
        </p:txBody>
      </p:sp>
      <p:sp>
        <p:nvSpPr>
          <p:cNvPr id="5" name="Footer Placeholder 4">
            <a:extLst>
              <a:ext uri="{FF2B5EF4-FFF2-40B4-BE49-F238E27FC236}">
                <a16:creationId xmlns:a16="http://schemas.microsoft.com/office/drawing/2014/main" id="{114EF7A1-EF34-7C98-FD87-D01A3B383D05}"/>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873D3E7C-53EE-0C83-FB49-59809F7033A8}"/>
              </a:ext>
            </a:extLst>
          </p:cNvPr>
          <p:cNvSpPr>
            <a:spLocks noGrp="1"/>
          </p:cNvSpPr>
          <p:nvPr>
            <p:ph type="sldNum" sz="quarter" idx="12"/>
          </p:nvPr>
        </p:nvSpPr>
        <p:spPr/>
        <p:txBody>
          <a:bodyPr/>
          <a:lstStyle/>
          <a:p>
            <a:fld id="{36AB8A15-5239-45A8-8B4F-CE4E04F7A4EB}" type="slidenum">
              <a:rPr lang="en-BE" smtClean="0"/>
              <a:t>‹#›</a:t>
            </a:fld>
            <a:endParaRPr lang="en-BE"/>
          </a:p>
        </p:txBody>
      </p:sp>
    </p:spTree>
    <p:extLst>
      <p:ext uri="{BB962C8B-B14F-4D97-AF65-F5344CB8AC3E}">
        <p14:creationId xmlns:p14="http://schemas.microsoft.com/office/powerpoint/2010/main" val="2015490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7B0D8-0D7D-867A-61AC-0A1C7658916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BE"/>
          </a:p>
        </p:txBody>
      </p:sp>
      <p:sp>
        <p:nvSpPr>
          <p:cNvPr id="3" name="Text Placeholder 2">
            <a:extLst>
              <a:ext uri="{FF2B5EF4-FFF2-40B4-BE49-F238E27FC236}">
                <a16:creationId xmlns:a16="http://schemas.microsoft.com/office/drawing/2014/main" id="{925CAE86-01D8-D131-EC1C-696327E85D4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F71A909-F857-DB87-DB59-B48FF46146AA}"/>
              </a:ext>
            </a:extLst>
          </p:cNvPr>
          <p:cNvSpPr>
            <a:spLocks noGrp="1"/>
          </p:cNvSpPr>
          <p:nvPr>
            <p:ph type="dt" sz="half" idx="10"/>
          </p:nvPr>
        </p:nvSpPr>
        <p:spPr/>
        <p:txBody>
          <a:bodyPr/>
          <a:lstStyle/>
          <a:p>
            <a:fld id="{678D5D12-783A-45A0-8686-6EC08A00CE48}" type="datetimeFigureOut">
              <a:rPr lang="en-BE" smtClean="0"/>
              <a:t>31/03/2023</a:t>
            </a:fld>
            <a:endParaRPr lang="en-BE"/>
          </a:p>
        </p:txBody>
      </p:sp>
      <p:sp>
        <p:nvSpPr>
          <p:cNvPr id="5" name="Footer Placeholder 4">
            <a:extLst>
              <a:ext uri="{FF2B5EF4-FFF2-40B4-BE49-F238E27FC236}">
                <a16:creationId xmlns:a16="http://schemas.microsoft.com/office/drawing/2014/main" id="{A4F5B53C-398D-B53B-2B62-3CE0DB485B52}"/>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592DB13A-0AB8-8A32-FDF3-CC023D345BF8}"/>
              </a:ext>
            </a:extLst>
          </p:cNvPr>
          <p:cNvSpPr>
            <a:spLocks noGrp="1"/>
          </p:cNvSpPr>
          <p:nvPr>
            <p:ph type="sldNum" sz="quarter" idx="12"/>
          </p:nvPr>
        </p:nvSpPr>
        <p:spPr/>
        <p:txBody>
          <a:bodyPr/>
          <a:lstStyle/>
          <a:p>
            <a:fld id="{36AB8A15-5239-45A8-8B4F-CE4E04F7A4EB}" type="slidenum">
              <a:rPr lang="en-BE" smtClean="0"/>
              <a:t>‹#›</a:t>
            </a:fld>
            <a:endParaRPr lang="en-BE"/>
          </a:p>
        </p:txBody>
      </p:sp>
    </p:spTree>
    <p:extLst>
      <p:ext uri="{BB962C8B-B14F-4D97-AF65-F5344CB8AC3E}">
        <p14:creationId xmlns:p14="http://schemas.microsoft.com/office/powerpoint/2010/main" val="3004966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E56F03-0742-97EA-70AD-003B356309EB}"/>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868E0A91-D5FD-2933-F86F-9FC63C9900A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Content Placeholder 3">
            <a:extLst>
              <a:ext uri="{FF2B5EF4-FFF2-40B4-BE49-F238E27FC236}">
                <a16:creationId xmlns:a16="http://schemas.microsoft.com/office/drawing/2014/main" id="{36295C6D-2FDB-52EB-A9AD-0EEE407377D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Date Placeholder 4">
            <a:extLst>
              <a:ext uri="{FF2B5EF4-FFF2-40B4-BE49-F238E27FC236}">
                <a16:creationId xmlns:a16="http://schemas.microsoft.com/office/drawing/2014/main" id="{1DED24C0-190D-E192-E69F-BCE941CC7A11}"/>
              </a:ext>
            </a:extLst>
          </p:cNvPr>
          <p:cNvSpPr>
            <a:spLocks noGrp="1"/>
          </p:cNvSpPr>
          <p:nvPr>
            <p:ph type="dt" sz="half" idx="10"/>
          </p:nvPr>
        </p:nvSpPr>
        <p:spPr/>
        <p:txBody>
          <a:bodyPr/>
          <a:lstStyle/>
          <a:p>
            <a:fld id="{678D5D12-783A-45A0-8686-6EC08A00CE48}" type="datetimeFigureOut">
              <a:rPr lang="en-BE" smtClean="0"/>
              <a:t>31/03/2023</a:t>
            </a:fld>
            <a:endParaRPr lang="en-BE"/>
          </a:p>
        </p:txBody>
      </p:sp>
      <p:sp>
        <p:nvSpPr>
          <p:cNvPr id="6" name="Footer Placeholder 5">
            <a:extLst>
              <a:ext uri="{FF2B5EF4-FFF2-40B4-BE49-F238E27FC236}">
                <a16:creationId xmlns:a16="http://schemas.microsoft.com/office/drawing/2014/main" id="{3A21B961-51E8-BEC3-F3DD-2AFA8CA03FF0}"/>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5A67F317-488C-2E9C-B84D-9AB2C64E5F26}"/>
              </a:ext>
            </a:extLst>
          </p:cNvPr>
          <p:cNvSpPr>
            <a:spLocks noGrp="1"/>
          </p:cNvSpPr>
          <p:nvPr>
            <p:ph type="sldNum" sz="quarter" idx="12"/>
          </p:nvPr>
        </p:nvSpPr>
        <p:spPr/>
        <p:txBody>
          <a:bodyPr/>
          <a:lstStyle/>
          <a:p>
            <a:fld id="{36AB8A15-5239-45A8-8B4F-CE4E04F7A4EB}" type="slidenum">
              <a:rPr lang="en-BE" smtClean="0"/>
              <a:t>‹#›</a:t>
            </a:fld>
            <a:endParaRPr lang="en-BE"/>
          </a:p>
        </p:txBody>
      </p:sp>
    </p:spTree>
    <p:extLst>
      <p:ext uri="{BB962C8B-B14F-4D97-AF65-F5344CB8AC3E}">
        <p14:creationId xmlns:p14="http://schemas.microsoft.com/office/powerpoint/2010/main" val="14000461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94B3F-4AA8-0C8E-F490-1D9A7F4D5657}"/>
              </a:ext>
            </a:extLst>
          </p:cNvPr>
          <p:cNvSpPr>
            <a:spLocks noGrp="1"/>
          </p:cNvSpPr>
          <p:nvPr>
            <p:ph type="title"/>
          </p:nvPr>
        </p:nvSpPr>
        <p:spPr>
          <a:xfrm>
            <a:off x="839788" y="365125"/>
            <a:ext cx="10515600" cy="1325563"/>
          </a:xfrm>
        </p:spPr>
        <p:txBody>
          <a:bodyPr/>
          <a:lstStyle/>
          <a:p>
            <a:r>
              <a:rPr lang="en-US"/>
              <a:t>Click to edit Master title style</a:t>
            </a:r>
            <a:endParaRPr lang="en-BE"/>
          </a:p>
        </p:txBody>
      </p:sp>
      <p:sp>
        <p:nvSpPr>
          <p:cNvPr id="3" name="Text Placeholder 2">
            <a:extLst>
              <a:ext uri="{FF2B5EF4-FFF2-40B4-BE49-F238E27FC236}">
                <a16:creationId xmlns:a16="http://schemas.microsoft.com/office/drawing/2014/main" id="{849D7B2E-8DF7-39FC-22D0-1B39957079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260202C-76F2-F42D-6A31-B7DA3809618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5" name="Text Placeholder 4">
            <a:extLst>
              <a:ext uri="{FF2B5EF4-FFF2-40B4-BE49-F238E27FC236}">
                <a16:creationId xmlns:a16="http://schemas.microsoft.com/office/drawing/2014/main" id="{A6A57E30-D1BA-4F4C-5714-35C8F8E018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447DCD4-A6B3-4967-0D5E-C26B9CF6D89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7" name="Date Placeholder 6">
            <a:extLst>
              <a:ext uri="{FF2B5EF4-FFF2-40B4-BE49-F238E27FC236}">
                <a16:creationId xmlns:a16="http://schemas.microsoft.com/office/drawing/2014/main" id="{A4F43EAF-5E57-D516-4DA7-5E911A9ED00A}"/>
              </a:ext>
            </a:extLst>
          </p:cNvPr>
          <p:cNvSpPr>
            <a:spLocks noGrp="1"/>
          </p:cNvSpPr>
          <p:nvPr>
            <p:ph type="dt" sz="half" idx="10"/>
          </p:nvPr>
        </p:nvSpPr>
        <p:spPr/>
        <p:txBody>
          <a:bodyPr/>
          <a:lstStyle/>
          <a:p>
            <a:fld id="{678D5D12-783A-45A0-8686-6EC08A00CE48}" type="datetimeFigureOut">
              <a:rPr lang="en-BE" smtClean="0"/>
              <a:t>31/03/2023</a:t>
            </a:fld>
            <a:endParaRPr lang="en-BE"/>
          </a:p>
        </p:txBody>
      </p:sp>
      <p:sp>
        <p:nvSpPr>
          <p:cNvPr id="8" name="Footer Placeholder 7">
            <a:extLst>
              <a:ext uri="{FF2B5EF4-FFF2-40B4-BE49-F238E27FC236}">
                <a16:creationId xmlns:a16="http://schemas.microsoft.com/office/drawing/2014/main" id="{D9F31795-B35C-ACBC-E4B2-07905ADFA4E7}"/>
              </a:ext>
            </a:extLst>
          </p:cNvPr>
          <p:cNvSpPr>
            <a:spLocks noGrp="1"/>
          </p:cNvSpPr>
          <p:nvPr>
            <p:ph type="ftr" sz="quarter" idx="11"/>
          </p:nvPr>
        </p:nvSpPr>
        <p:spPr/>
        <p:txBody>
          <a:bodyPr/>
          <a:lstStyle/>
          <a:p>
            <a:endParaRPr lang="en-BE"/>
          </a:p>
        </p:txBody>
      </p:sp>
      <p:sp>
        <p:nvSpPr>
          <p:cNvPr id="9" name="Slide Number Placeholder 8">
            <a:extLst>
              <a:ext uri="{FF2B5EF4-FFF2-40B4-BE49-F238E27FC236}">
                <a16:creationId xmlns:a16="http://schemas.microsoft.com/office/drawing/2014/main" id="{BB45EEA0-FB7C-1456-5B00-7C0AF0679EB7}"/>
              </a:ext>
            </a:extLst>
          </p:cNvPr>
          <p:cNvSpPr>
            <a:spLocks noGrp="1"/>
          </p:cNvSpPr>
          <p:nvPr>
            <p:ph type="sldNum" sz="quarter" idx="12"/>
          </p:nvPr>
        </p:nvSpPr>
        <p:spPr/>
        <p:txBody>
          <a:bodyPr/>
          <a:lstStyle/>
          <a:p>
            <a:fld id="{36AB8A15-5239-45A8-8B4F-CE4E04F7A4EB}" type="slidenum">
              <a:rPr lang="en-BE" smtClean="0"/>
              <a:t>‹#›</a:t>
            </a:fld>
            <a:endParaRPr lang="en-BE"/>
          </a:p>
        </p:txBody>
      </p:sp>
    </p:spTree>
    <p:extLst>
      <p:ext uri="{BB962C8B-B14F-4D97-AF65-F5344CB8AC3E}">
        <p14:creationId xmlns:p14="http://schemas.microsoft.com/office/powerpoint/2010/main" val="748569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B5255-4BEE-CC94-5F41-6A6BDE1B0725}"/>
              </a:ext>
            </a:extLst>
          </p:cNvPr>
          <p:cNvSpPr>
            <a:spLocks noGrp="1"/>
          </p:cNvSpPr>
          <p:nvPr>
            <p:ph type="title"/>
          </p:nvPr>
        </p:nvSpPr>
        <p:spPr/>
        <p:txBody>
          <a:bodyPr/>
          <a:lstStyle/>
          <a:p>
            <a:r>
              <a:rPr lang="en-US"/>
              <a:t>Click to edit Master title style</a:t>
            </a:r>
            <a:endParaRPr lang="en-BE"/>
          </a:p>
        </p:txBody>
      </p:sp>
      <p:sp>
        <p:nvSpPr>
          <p:cNvPr id="3" name="Date Placeholder 2">
            <a:extLst>
              <a:ext uri="{FF2B5EF4-FFF2-40B4-BE49-F238E27FC236}">
                <a16:creationId xmlns:a16="http://schemas.microsoft.com/office/drawing/2014/main" id="{FEF52F62-BE86-E5C5-F6FF-5B854DB6E7D1}"/>
              </a:ext>
            </a:extLst>
          </p:cNvPr>
          <p:cNvSpPr>
            <a:spLocks noGrp="1"/>
          </p:cNvSpPr>
          <p:nvPr>
            <p:ph type="dt" sz="half" idx="10"/>
          </p:nvPr>
        </p:nvSpPr>
        <p:spPr/>
        <p:txBody>
          <a:bodyPr/>
          <a:lstStyle/>
          <a:p>
            <a:fld id="{678D5D12-783A-45A0-8686-6EC08A00CE48}" type="datetimeFigureOut">
              <a:rPr lang="en-BE" smtClean="0"/>
              <a:t>31/03/2023</a:t>
            </a:fld>
            <a:endParaRPr lang="en-BE"/>
          </a:p>
        </p:txBody>
      </p:sp>
      <p:sp>
        <p:nvSpPr>
          <p:cNvPr id="4" name="Footer Placeholder 3">
            <a:extLst>
              <a:ext uri="{FF2B5EF4-FFF2-40B4-BE49-F238E27FC236}">
                <a16:creationId xmlns:a16="http://schemas.microsoft.com/office/drawing/2014/main" id="{C0AEE781-9FAE-F910-63F2-42A64FED7790}"/>
              </a:ext>
            </a:extLst>
          </p:cNvPr>
          <p:cNvSpPr>
            <a:spLocks noGrp="1"/>
          </p:cNvSpPr>
          <p:nvPr>
            <p:ph type="ftr" sz="quarter" idx="11"/>
          </p:nvPr>
        </p:nvSpPr>
        <p:spPr/>
        <p:txBody>
          <a:bodyPr/>
          <a:lstStyle/>
          <a:p>
            <a:endParaRPr lang="en-BE"/>
          </a:p>
        </p:txBody>
      </p:sp>
      <p:sp>
        <p:nvSpPr>
          <p:cNvPr id="5" name="Slide Number Placeholder 4">
            <a:extLst>
              <a:ext uri="{FF2B5EF4-FFF2-40B4-BE49-F238E27FC236}">
                <a16:creationId xmlns:a16="http://schemas.microsoft.com/office/drawing/2014/main" id="{06E8C4C6-F237-2DF1-4503-50D54F41F7F7}"/>
              </a:ext>
            </a:extLst>
          </p:cNvPr>
          <p:cNvSpPr>
            <a:spLocks noGrp="1"/>
          </p:cNvSpPr>
          <p:nvPr>
            <p:ph type="sldNum" sz="quarter" idx="12"/>
          </p:nvPr>
        </p:nvSpPr>
        <p:spPr/>
        <p:txBody>
          <a:bodyPr/>
          <a:lstStyle/>
          <a:p>
            <a:fld id="{36AB8A15-5239-45A8-8B4F-CE4E04F7A4EB}" type="slidenum">
              <a:rPr lang="en-BE" smtClean="0"/>
              <a:t>‹#›</a:t>
            </a:fld>
            <a:endParaRPr lang="en-BE"/>
          </a:p>
        </p:txBody>
      </p:sp>
    </p:spTree>
    <p:extLst>
      <p:ext uri="{BB962C8B-B14F-4D97-AF65-F5344CB8AC3E}">
        <p14:creationId xmlns:p14="http://schemas.microsoft.com/office/powerpoint/2010/main" val="3937661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F669CEB-ED93-ECA7-5D46-97C079BE1EE5}"/>
              </a:ext>
            </a:extLst>
          </p:cNvPr>
          <p:cNvSpPr>
            <a:spLocks noGrp="1"/>
          </p:cNvSpPr>
          <p:nvPr>
            <p:ph type="dt" sz="half" idx="10"/>
          </p:nvPr>
        </p:nvSpPr>
        <p:spPr/>
        <p:txBody>
          <a:bodyPr/>
          <a:lstStyle/>
          <a:p>
            <a:fld id="{678D5D12-783A-45A0-8686-6EC08A00CE48}" type="datetimeFigureOut">
              <a:rPr lang="en-BE" smtClean="0"/>
              <a:t>31/03/2023</a:t>
            </a:fld>
            <a:endParaRPr lang="en-BE"/>
          </a:p>
        </p:txBody>
      </p:sp>
      <p:sp>
        <p:nvSpPr>
          <p:cNvPr id="3" name="Footer Placeholder 2">
            <a:extLst>
              <a:ext uri="{FF2B5EF4-FFF2-40B4-BE49-F238E27FC236}">
                <a16:creationId xmlns:a16="http://schemas.microsoft.com/office/drawing/2014/main" id="{1647574D-3B1E-E461-35B0-19EEEBC4D1D9}"/>
              </a:ext>
            </a:extLst>
          </p:cNvPr>
          <p:cNvSpPr>
            <a:spLocks noGrp="1"/>
          </p:cNvSpPr>
          <p:nvPr>
            <p:ph type="ftr" sz="quarter" idx="11"/>
          </p:nvPr>
        </p:nvSpPr>
        <p:spPr/>
        <p:txBody>
          <a:bodyPr/>
          <a:lstStyle/>
          <a:p>
            <a:endParaRPr lang="en-BE"/>
          </a:p>
        </p:txBody>
      </p:sp>
      <p:sp>
        <p:nvSpPr>
          <p:cNvPr id="4" name="Slide Number Placeholder 3">
            <a:extLst>
              <a:ext uri="{FF2B5EF4-FFF2-40B4-BE49-F238E27FC236}">
                <a16:creationId xmlns:a16="http://schemas.microsoft.com/office/drawing/2014/main" id="{4D288331-0728-B58A-FF59-50CE6750AEDD}"/>
              </a:ext>
            </a:extLst>
          </p:cNvPr>
          <p:cNvSpPr>
            <a:spLocks noGrp="1"/>
          </p:cNvSpPr>
          <p:nvPr>
            <p:ph type="sldNum" sz="quarter" idx="12"/>
          </p:nvPr>
        </p:nvSpPr>
        <p:spPr/>
        <p:txBody>
          <a:bodyPr/>
          <a:lstStyle/>
          <a:p>
            <a:fld id="{36AB8A15-5239-45A8-8B4F-CE4E04F7A4EB}" type="slidenum">
              <a:rPr lang="en-BE" smtClean="0"/>
              <a:t>‹#›</a:t>
            </a:fld>
            <a:endParaRPr lang="en-BE"/>
          </a:p>
        </p:txBody>
      </p:sp>
    </p:spTree>
    <p:extLst>
      <p:ext uri="{BB962C8B-B14F-4D97-AF65-F5344CB8AC3E}">
        <p14:creationId xmlns:p14="http://schemas.microsoft.com/office/powerpoint/2010/main" val="11440311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FC6BC-9272-5273-03CE-154C854D33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Content Placeholder 2">
            <a:extLst>
              <a:ext uri="{FF2B5EF4-FFF2-40B4-BE49-F238E27FC236}">
                <a16:creationId xmlns:a16="http://schemas.microsoft.com/office/drawing/2014/main" id="{BB0F4706-7D65-92D8-89ED-C98432C91F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Text Placeholder 3">
            <a:extLst>
              <a:ext uri="{FF2B5EF4-FFF2-40B4-BE49-F238E27FC236}">
                <a16:creationId xmlns:a16="http://schemas.microsoft.com/office/drawing/2014/main" id="{E10F7948-2F8A-3FA4-C9B7-652B3E1680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6FCF4D-893E-28F9-82E5-DB448D2B8553}"/>
              </a:ext>
            </a:extLst>
          </p:cNvPr>
          <p:cNvSpPr>
            <a:spLocks noGrp="1"/>
          </p:cNvSpPr>
          <p:nvPr>
            <p:ph type="dt" sz="half" idx="10"/>
          </p:nvPr>
        </p:nvSpPr>
        <p:spPr/>
        <p:txBody>
          <a:bodyPr/>
          <a:lstStyle/>
          <a:p>
            <a:fld id="{678D5D12-783A-45A0-8686-6EC08A00CE48}" type="datetimeFigureOut">
              <a:rPr lang="en-BE" smtClean="0"/>
              <a:t>31/03/2023</a:t>
            </a:fld>
            <a:endParaRPr lang="en-BE"/>
          </a:p>
        </p:txBody>
      </p:sp>
      <p:sp>
        <p:nvSpPr>
          <p:cNvPr id="6" name="Footer Placeholder 5">
            <a:extLst>
              <a:ext uri="{FF2B5EF4-FFF2-40B4-BE49-F238E27FC236}">
                <a16:creationId xmlns:a16="http://schemas.microsoft.com/office/drawing/2014/main" id="{E1CD9E8A-C1C9-7D73-A58B-15D476E80141}"/>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FB5B252A-7232-418C-0A29-262F9F93D25B}"/>
              </a:ext>
            </a:extLst>
          </p:cNvPr>
          <p:cNvSpPr>
            <a:spLocks noGrp="1"/>
          </p:cNvSpPr>
          <p:nvPr>
            <p:ph type="sldNum" sz="quarter" idx="12"/>
          </p:nvPr>
        </p:nvSpPr>
        <p:spPr/>
        <p:txBody>
          <a:bodyPr/>
          <a:lstStyle/>
          <a:p>
            <a:fld id="{36AB8A15-5239-45A8-8B4F-CE4E04F7A4EB}" type="slidenum">
              <a:rPr lang="en-BE" smtClean="0"/>
              <a:t>‹#›</a:t>
            </a:fld>
            <a:endParaRPr lang="en-BE"/>
          </a:p>
        </p:txBody>
      </p:sp>
    </p:spTree>
    <p:extLst>
      <p:ext uri="{BB962C8B-B14F-4D97-AF65-F5344CB8AC3E}">
        <p14:creationId xmlns:p14="http://schemas.microsoft.com/office/powerpoint/2010/main" val="3824925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907D0-3301-B344-BE09-A9208577D8E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BE"/>
          </a:p>
        </p:txBody>
      </p:sp>
      <p:sp>
        <p:nvSpPr>
          <p:cNvPr id="3" name="Picture Placeholder 2">
            <a:extLst>
              <a:ext uri="{FF2B5EF4-FFF2-40B4-BE49-F238E27FC236}">
                <a16:creationId xmlns:a16="http://schemas.microsoft.com/office/drawing/2014/main" id="{10748948-BCB0-1D2D-6B3A-2199C6629F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7FD622F3-AB23-8FB3-98A5-35BB478235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3BE1D86-4787-AB3A-1875-68BE1721C438}"/>
              </a:ext>
            </a:extLst>
          </p:cNvPr>
          <p:cNvSpPr>
            <a:spLocks noGrp="1"/>
          </p:cNvSpPr>
          <p:nvPr>
            <p:ph type="dt" sz="half" idx="10"/>
          </p:nvPr>
        </p:nvSpPr>
        <p:spPr/>
        <p:txBody>
          <a:bodyPr/>
          <a:lstStyle/>
          <a:p>
            <a:fld id="{678D5D12-783A-45A0-8686-6EC08A00CE48}" type="datetimeFigureOut">
              <a:rPr lang="en-BE" smtClean="0"/>
              <a:t>31/03/2023</a:t>
            </a:fld>
            <a:endParaRPr lang="en-BE"/>
          </a:p>
        </p:txBody>
      </p:sp>
      <p:sp>
        <p:nvSpPr>
          <p:cNvPr id="6" name="Footer Placeholder 5">
            <a:extLst>
              <a:ext uri="{FF2B5EF4-FFF2-40B4-BE49-F238E27FC236}">
                <a16:creationId xmlns:a16="http://schemas.microsoft.com/office/drawing/2014/main" id="{05E9DDD3-4033-991B-5795-8CAD0CA87270}"/>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0F3CF7A5-F9D4-6DF1-A119-016A0D84AC63}"/>
              </a:ext>
            </a:extLst>
          </p:cNvPr>
          <p:cNvSpPr>
            <a:spLocks noGrp="1"/>
          </p:cNvSpPr>
          <p:nvPr>
            <p:ph type="sldNum" sz="quarter" idx="12"/>
          </p:nvPr>
        </p:nvSpPr>
        <p:spPr/>
        <p:txBody>
          <a:bodyPr/>
          <a:lstStyle/>
          <a:p>
            <a:fld id="{36AB8A15-5239-45A8-8B4F-CE4E04F7A4EB}" type="slidenum">
              <a:rPr lang="en-BE" smtClean="0"/>
              <a:t>‹#›</a:t>
            </a:fld>
            <a:endParaRPr lang="en-BE"/>
          </a:p>
        </p:txBody>
      </p:sp>
    </p:spTree>
    <p:extLst>
      <p:ext uri="{BB962C8B-B14F-4D97-AF65-F5344CB8AC3E}">
        <p14:creationId xmlns:p14="http://schemas.microsoft.com/office/powerpoint/2010/main" val="322777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B6F8A4-0B22-C3B0-44B2-7CDC0F2D60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BE"/>
          </a:p>
        </p:txBody>
      </p:sp>
      <p:sp>
        <p:nvSpPr>
          <p:cNvPr id="3" name="Text Placeholder 2">
            <a:extLst>
              <a:ext uri="{FF2B5EF4-FFF2-40B4-BE49-F238E27FC236}">
                <a16:creationId xmlns:a16="http://schemas.microsoft.com/office/drawing/2014/main" id="{060BABEF-D7DE-ACE0-EDA3-4371D538146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E1737116-1864-DB32-1C61-725E40E5B0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8D5D12-783A-45A0-8686-6EC08A00CE48}" type="datetimeFigureOut">
              <a:rPr lang="en-BE" smtClean="0"/>
              <a:t>31/03/2023</a:t>
            </a:fld>
            <a:endParaRPr lang="en-BE"/>
          </a:p>
        </p:txBody>
      </p:sp>
      <p:sp>
        <p:nvSpPr>
          <p:cNvPr id="5" name="Footer Placeholder 4">
            <a:extLst>
              <a:ext uri="{FF2B5EF4-FFF2-40B4-BE49-F238E27FC236}">
                <a16:creationId xmlns:a16="http://schemas.microsoft.com/office/drawing/2014/main" id="{2B544B5C-9889-45F0-FAD4-01257ADAC2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sp>
        <p:nvSpPr>
          <p:cNvPr id="6" name="Slide Number Placeholder 5">
            <a:extLst>
              <a:ext uri="{FF2B5EF4-FFF2-40B4-BE49-F238E27FC236}">
                <a16:creationId xmlns:a16="http://schemas.microsoft.com/office/drawing/2014/main" id="{94FB77FE-9D55-60CA-4F81-F4ABFA6FD7A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AB8A15-5239-45A8-8B4F-CE4E04F7A4EB}" type="slidenum">
              <a:rPr lang="en-BE" smtClean="0"/>
              <a:t>‹#›</a:t>
            </a:fld>
            <a:endParaRPr lang="en-BE"/>
          </a:p>
        </p:txBody>
      </p:sp>
    </p:spTree>
    <p:extLst>
      <p:ext uri="{BB962C8B-B14F-4D97-AF65-F5344CB8AC3E}">
        <p14:creationId xmlns:p14="http://schemas.microsoft.com/office/powerpoint/2010/main" val="35334324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6.xml"/><Relationship Id="rId1" Type="http://schemas.openxmlformats.org/officeDocument/2006/relationships/slideLayout" Target="../slideLayouts/slideLayout14.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5.sv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hyperlink" Target="https://www.elok.eu.org/kleurplaten/fruitschaa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9F0C12C-506A-C8C2-1EA0-232464AB3067}"/>
              </a:ext>
            </a:extLst>
          </p:cNvPr>
          <p:cNvSpPr txBox="1"/>
          <p:nvPr/>
        </p:nvSpPr>
        <p:spPr>
          <a:xfrm>
            <a:off x="851850" y="1347228"/>
            <a:ext cx="6181725" cy="2616101"/>
          </a:xfrm>
          <a:prstGeom prst="rect">
            <a:avLst/>
          </a:prstGeom>
          <a:noFill/>
        </p:spPr>
        <p:txBody>
          <a:bodyPr wrap="square" rtlCol="0">
            <a:spAutoFit/>
          </a:bodyPr>
          <a:lstStyle/>
          <a:p>
            <a:r>
              <a:rPr lang="en-CA" sz="5400" b="1" dirty="0">
                <a:solidFill>
                  <a:schemeClr val="accent3">
                    <a:lumMod val="75000"/>
                  </a:schemeClr>
                </a:solidFill>
                <a:latin typeface="Garamond" panose="02020404030301010803" pitchFamily="18" charset="0"/>
              </a:rPr>
              <a:t>Communication with Children</a:t>
            </a:r>
          </a:p>
          <a:p>
            <a:endParaRPr lang="en-CA" sz="2800" b="1" spc="300" dirty="0">
              <a:solidFill>
                <a:schemeClr val="accent3">
                  <a:lumMod val="75000"/>
                </a:schemeClr>
              </a:solidFill>
              <a:latin typeface="Garamond" panose="02020404030301010803" pitchFamily="18" charset="0"/>
            </a:endParaRPr>
          </a:p>
          <a:p>
            <a:r>
              <a:rPr lang="en-CA" sz="2800" b="1" spc="300" dirty="0">
                <a:solidFill>
                  <a:schemeClr val="accent3">
                    <a:lumMod val="75000"/>
                  </a:schemeClr>
                </a:solidFill>
                <a:latin typeface="Garamond" panose="02020404030301010803" pitchFamily="18" charset="0"/>
              </a:rPr>
              <a:t>LEVEL 1 MODULE 3</a:t>
            </a:r>
          </a:p>
        </p:txBody>
      </p:sp>
      <p:grpSp>
        <p:nvGrpSpPr>
          <p:cNvPr id="15" name="Group 14">
            <a:extLst>
              <a:ext uri="{FF2B5EF4-FFF2-40B4-BE49-F238E27FC236}">
                <a16:creationId xmlns:a16="http://schemas.microsoft.com/office/drawing/2014/main" id="{449A8F45-7664-16D2-9465-9148E2F304FA}"/>
              </a:ext>
            </a:extLst>
          </p:cNvPr>
          <p:cNvGrpSpPr/>
          <p:nvPr/>
        </p:nvGrpSpPr>
        <p:grpSpPr>
          <a:xfrm>
            <a:off x="6654403" y="1600543"/>
            <a:ext cx="4476613" cy="3859138"/>
            <a:chOff x="3971315" y="2381391"/>
            <a:chExt cx="860835" cy="742097"/>
          </a:xfrm>
        </p:grpSpPr>
        <p:sp>
          <p:nvSpPr>
            <p:cNvPr id="16" name="Hexagon 15">
              <a:extLst>
                <a:ext uri="{FF2B5EF4-FFF2-40B4-BE49-F238E27FC236}">
                  <a16:creationId xmlns:a16="http://schemas.microsoft.com/office/drawing/2014/main" id="{1EFACB39-7566-C7F7-DC37-DB1197218D55}"/>
                </a:ext>
              </a:extLst>
            </p:cNvPr>
            <p:cNvSpPr/>
            <p:nvPr/>
          </p:nvSpPr>
          <p:spPr>
            <a:xfrm rot="1782986">
              <a:off x="3971315" y="2381391"/>
              <a:ext cx="860835" cy="742097"/>
            </a:xfrm>
            <a:prstGeom prst="hexagon">
              <a:avLst>
                <a:gd name="adj" fmla="val 28965"/>
                <a:gd name="vf" fmla="val 11547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dirty="0"/>
            </a:p>
          </p:txBody>
        </p:sp>
        <p:sp>
          <p:nvSpPr>
            <p:cNvPr id="17" name="Google Shape;321;p4">
              <a:extLst>
                <a:ext uri="{FF2B5EF4-FFF2-40B4-BE49-F238E27FC236}">
                  <a16:creationId xmlns:a16="http://schemas.microsoft.com/office/drawing/2014/main" id="{6B27FEB1-609C-2191-1777-1EF9E723427D}"/>
                </a:ext>
              </a:extLst>
            </p:cNvPr>
            <p:cNvSpPr/>
            <p:nvPr/>
          </p:nvSpPr>
          <p:spPr>
            <a:xfrm>
              <a:off x="4160713" y="2587322"/>
              <a:ext cx="290020" cy="223640"/>
            </a:xfrm>
            <a:prstGeom prst="wedgeRoundRectCallout">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dirty="0">
                <a:solidFill>
                  <a:schemeClr val="lt1"/>
                </a:solidFill>
                <a:latin typeface="Calibri"/>
                <a:ea typeface="Calibri"/>
                <a:cs typeface="Calibri"/>
                <a:sym typeface="Calibri"/>
              </a:endParaRPr>
            </a:p>
          </p:txBody>
        </p:sp>
        <p:sp>
          <p:nvSpPr>
            <p:cNvPr id="18" name="Google Shape;322;p4">
              <a:extLst>
                <a:ext uri="{FF2B5EF4-FFF2-40B4-BE49-F238E27FC236}">
                  <a16:creationId xmlns:a16="http://schemas.microsoft.com/office/drawing/2014/main" id="{8A6D4E13-5523-2096-EE44-AD0A85070120}"/>
                </a:ext>
              </a:extLst>
            </p:cNvPr>
            <p:cNvSpPr/>
            <p:nvPr/>
          </p:nvSpPr>
          <p:spPr>
            <a:xfrm>
              <a:off x="4357267" y="2725958"/>
              <a:ext cx="290020" cy="223640"/>
            </a:xfrm>
            <a:prstGeom prst="wedgeRoundRectCallout">
              <a:avLst>
                <a:gd name="adj1" fmla="val 59833"/>
                <a:gd name="adj2" fmla="val 21866"/>
                <a:gd name="adj3" fmla="val 16667"/>
              </a:avLst>
            </a:prstGeom>
            <a:solidFill>
              <a:schemeClr val="bg1"/>
            </a:solidFill>
            <a:ln w="76200" cap="flat" cmpd="sng">
              <a:solidFill>
                <a:schemeClr val="accent3">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dirty="0">
                <a:solidFill>
                  <a:schemeClr val="lt1"/>
                </a:solidFill>
                <a:latin typeface="Calibri"/>
                <a:ea typeface="Calibri"/>
                <a:cs typeface="Calibri"/>
                <a:sym typeface="Calibri"/>
              </a:endParaRPr>
            </a:p>
          </p:txBody>
        </p:sp>
      </p:grpSp>
      <p:pic>
        <p:nvPicPr>
          <p:cNvPr id="19" name="Picture 18" descr="Logo&#10;&#10;Description automatically generated">
            <a:extLst>
              <a:ext uri="{FF2B5EF4-FFF2-40B4-BE49-F238E27FC236}">
                <a16:creationId xmlns:a16="http://schemas.microsoft.com/office/drawing/2014/main" id="{73058FE2-1AF1-D352-BE98-0810FBB643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3079" y="4258960"/>
            <a:ext cx="2405008" cy="923462"/>
          </a:xfrm>
          <a:prstGeom prst="rect">
            <a:avLst/>
          </a:prstGeom>
        </p:spPr>
      </p:pic>
      <p:pic>
        <p:nvPicPr>
          <p:cNvPr id="20" name="Picture 19" descr="Text&#10;&#10;Description automatically generated">
            <a:extLst>
              <a:ext uri="{FF2B5EF4-FFF2-40B4-BE49-F238E27FC236}">
                <a16:creationId xmlns:a16="http://schemas.microsoft.com/office/drawing/2014/main" id="{8106F867-F385-AD2B-EB22-FF7A10EAAF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892" y="4360601"/>
            <a:ext cx="2405009" cy="685884"/>
          </a:xfrm>
          <a:prstGeom prst="rect">
            <a:avLst/>
          </a:prstGeom>
        </p:spPr>
      </p:pic>
    </p:spTree>
    <p:extLst>
      <p:ext uri="{BB962C8B-B14F-4D97-AF65-F5344CB8AC3E}">
        <p14:creationId xmlns:p14="http://schemas.microsoft.com/office/powerpoint/2010/main" val="779927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9D5C84CA-17B9-EF6A-2A6A-1F3B64C11816}"/>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2</a:t>
            </a:r>
          </a:p>
          <a:p>
            <a:br>
              <a:rPr lang="en-CA" b="1" dirty="0">
                <a:solidFill>
                  <a:schemeClr val="bg1"/>
                </a:solidFill>
                <a:latin typeface="Garamond"/>
              </a:rPr>
            </a:br>
            <a:r>
              <a:rPr lang="en-US" sz="5400" b="1" dirty="0">
                <a:solidFill>
                  <a:schemeClr val="bg1"/>
                </a:solidFill>
                <a:latin typeface="Garamond"/>
              </a:rPr>
              <a:t>How should caseworkers prepare to meet with children?</a:t>
            </a:r>
          </a:p>
        </p:txBody>
      </p:sp>
    </p:spTree>
    <p:extLst>
      <p:ext uri="{BB962C8B-B14F-4D97-AF65-F5344CB8AC3E}">
        <p14:creationId xmlns:p14="http://schemas.microsoft.com/office/powerpoint/2010/main" val="27091122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20A06-D2CE-9F4F-4EB2-3B4FFE1C42C2}"/>
              </a:ext>
            </a:extLst>
          </p:cNvPr>
          <p:cNvSpPr>
            <a:spLocks noGrp="1"/>
          </p:cNvSpPr>
          <p:nvPr>
            <p:ph type="title"/>
          </p:nvPr>
        </p:nvSpPr>
        <p:spPr/>
        <p:txBody>
          <a:bodyPr/>
          <a:lstStyle/>
          <a:p>
            <a:r>
              <a:rPr lang="en-US" sz="3200" dirty="0"/>
              <a:t>Identifying the right space to meet</a:t>
            </a:r>
            <a:endParaRPr lang="en-BE" dirty="0"/>
          </a:p>
        </p:txBody>
      </p:sp>
      <p:sp>
        <p:nvSpPr>
          <p:cNvPr id="4" name="Rectangle 3">
            <a:extLst>
              <a:ext uri="{FF2B5EF4-FFF2-40B4-BE49-F238E27FC236}">
                <a16:creationId xmlns:a16="http://schemas.microsoft.com/office/drawing/2014/main" id="{4D93D22D-FB97-0F71-EDA9-70C82D549C62}"/>
              </a:ext>
            </a:extLst>
          </p:cNvPr>
          <p:cNvSpPr/>
          <p:nvPr/>
        </p:nvSpPr>
        <p:spPr>
          <a:xfrm>
            <a:off x="5845629" y="1147354"/>
            <a:ext cx="5347903" cy="456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4000" b="1" dirty="0">
                <a:solidFill>
                  <a:schemeClr val="tx1"/>
                </a:solidFill>
                <a:latin typeface="Arial" panose="020B0604020202020204" pitchFamily="34" charset="0"/>
                <a:cs typeface="Arial" panose="020B0604020202020204" pitchFamily="34" charset="0"/>
              </a:rPr>
              <a:t>What should be considered when selecting a space to meet with the child?</a:t>
            </a:r>
            <a:endParaRPr lang="en-BE" sz="4000" b="1" dirty="0">
              <a:solidFill>
                <a:schemeClr val="tx1"/>
              </a:solidFill>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910670E7-995B-F91D-E8F8-61F87F0CBEB9}"/>
              </a:ext>
            </a:extLst>
          </p:cNvPr>
          <p:cNvGrpSpPr/>
          <p:nvPr/>
        </p:nvGrpSpPr>
        <p:grpSpPr>
          <a:xfrm>
            <a:off x="1607541" y="2194390"/>
            <a:ext cx="3415887" cy="2678824"/>
            <a:chOff x="1117683" y="2194390"/>
            <a:chExt cx="3415887" cy="2678824"/>
          </a:xfrm>
          <a:solidFill>
            <a:schemeClr val="accent3">
              <a:lumMod val="75000"/>
            </a:schemeClr>
          </a:solidFill>
        </p:grpSpPr>
        <p:sp>
          <p:nvSpPr>
            <p:cNvPr id="7" name="Speech Bubble: Rectangle with Corners Rounded 6">
              <a:extLst>
                <a:ext uri="{FF2B5EF4-FFF2-40B4-BE49-F238E27FC236}">
                  <a16:creationId xmlns:a16="http://schemas.microsoft.com/office/drawing/2014/main" id="{C09D03BA-A93A-5802-5CA1-52375EC20664}"/>
                </a:ext>
              </a:extLst>
            </p:cNvPr>
            <p:cNvSpPr/>
            <p:nvPr/>
          </p:nvSpPr>
          <p:spPr>
            <a:xfrm>
              <a:off x="1117683" y="2194390"/>
              <a:ext cx="1792248" cy="1200806"/>
            </a:xfrm>
            <a:prstGeom prst="wedgeRoundRectCallout">
              <a:avLst>
                <a:gd name="adj1" fmla="val 19938"/>
                <a:gd name="adj2" fmla="val 69216"/>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Speech Bubble: Rectangle with Corners Rounded 7">
              <a:extLst>
                <a:ext uri="{FF2B5EF4-FFF2-40B4-BE49-F238E27FC236}">
                  <a16:creationId xmlns:a16="http://schemas.microsoft.com/office/drawing/2014/main" id="{2DA1C411-FD3C-CFB4-E6B8-E6001EAE6D96}"/>
                </a:ext>
              </a:extLst>
            </p:cNvPr>
            <p:cNvSpPr/>
            <p:nvPr/>
          </p:nvSpPr>
          <p:spPr>
            <a:xfrm>
              <a:off x="3240911" y="3671195"/>
              <a:ext cx="1292659" cy="866081"/>
            </a:xfrm>
            <a:prstGeom prst="wedgeRoundRectCallout">
              <a:avLst>
                <a:gd name="adj1" fmla="val -20501"/>
                <a:gd name="adj2" fmla="val 64241"/>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Speech Bubble: Rectangle with Corners Rounded 8">
              <a:extLst>
                <a:ext uri="{FF2B5EF4-FFF2-40B4-BE49-F238E27FC236}">
                  <a16:creationId xmlns:a16="http://schemas.microsoft.com/office/drawing/2014/main" id="{19B5C023-DA0A-0764-DF3C-AFA3DB2259D9}"/>
                </a:ext>
              </a:extLst>
            </p:cNvPr>
            <p:cNvSpPr/>
            <p:nvPr/>
          </p:nvSpPr>
          <p:spPr>
            <a:xfrm>
              <a:off x="1747778" y="4229639"/>
              <a:ext cx="1097717" cy="643575"/>
            </a:xfrm>
            <a:prstGeom prst="wedgeRoundRectCallout">
              <a:avLst>
                <a:gd name="adj1" fmla="val -20501"/>
                <a:gd name="adj2" fmla="val 84025"/>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11255055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a:xfrm>
            <a:off x="808641" y="106148"/>
            <a:ext cx="10248861" cy="868968"/>
          </a:xfrm>
        </p:spPr>
        <p:txBody>
          <a:bodyPr>
            <a:normAutofit/>
          </a:bodyPr>
          <a:lstStyle/>
          <a:p>
            <a:r>
              <a:rPr lang="en-US" dirty="0"/>
              <a:t>Identifying the right </a:t>
            </a:r>
            <a:r>
              <a:rPr lang="en-US" i="1" dirty="0"/>
              <a:t>space</a:t>
            </a:r>
            <a:r>
              <a:rPr lang="en-US" dirty="0"/>
              <a:t> to meet</a:t>
            </a:r>
            <a:endParaRPr lang="en-CA" dirty="0"/>
          </a:p>
        </p:txBody>
      </p:sp>
      <p:sp>
        <p:nvSpPr>
          <p:cNvPr id="17" name="TextBox 16">
            <a:extLst>
              <a:ext uri="{FF2B5EF4-FFF2-40B4-BE49-F238E27FC236}">
                <a16:creationId xmlns:a16="http://schemas.microsoft.com/office/drawing/2014/main" id="{17423EDE-4BBC-D447-A933-09CCB9321CFC}"/>
              </a:ext>
            </a:extLst>
          </p:cNvPr>
          <p:cNvSpPr txBox="1"/>
          <p:nvPr/>
        </p:nvSpPr>
        <p:spPr>
          <a:xfrm rot="19926712">
            <a:off x="8885130" y="5266150"/>
            <a:ext cx="2500096"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Private</a:t>
            </a:r>
            <a:endParaRPr lang="en-BE" sz="2400"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149B68A9-40BC-4BF3-DF5D-9C84865582CC}"/>
              </a:ext>
            </a:extLst>
          </p:cNvPr>
          <p:cNvSpPr txBox="1"/>
          <p:nvPr/>
        </p:nvSpPr>
        <p:spPr>
          <a:xfrm rot="20052017">
            <a:off x="5966163" y="1793791"/>
            <a:ext cx="2500096"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Child friendly</a:t>
            </a:r>
            <a:endParaRPr lang="en-BE" sz="2400"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E8748641-08A6-FC6A-C2D6-1CCB1EEA886E}"/>
              </a:ext>
            </a:extLst>
          </p:cNvPr>
          <p:cNvSpPr txBox="1"/>
          <p:nvPr/>
        </p:nvSpPr>
        <p:spPr>
          <a:xfrm rot="1800000">
            <a:off x="8885133" y="1852363"/>
            <a:ext cx="2500096"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Comfortable</a:t>
            </a:r>
            <a:endParaRPr lang="en-BE" sz="2400"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2E88E7AA-D852-1D61-0F5E-D7F8F7D01E9E}"/>
              </a:ext>
            </a:extLst>
          </p:cNvPr>
          <p:cNvSpPr txBox="1"/>
          <p:nvPr/>
        </p:nvSpPr>
        <p:spPr>
          <a:xfrm rot="21031298">
            <a:off x="4974164" y="5311761"/>
            <a:ext cx="2500096"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Safe</a:t>
            </a:r>
            <a:endParaRPr lang="en-BE" sz="2400"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CC0A51BA-DD4B-410F-3F05-F7BB87FB75E1}"/>
              </a:ext>
            </a:extLst>
          </p:cNvPr>
          <p:cNvSpPr txBox="1"/>
          <p:nvPr/>
        </p:nvSpPr>
        <p:spPr>
          <a:xfrm>
            <a:off x="3960847" y="4561546"/>
            <a:ext cx="2500096"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Accessible</a:t>
            </a:r>
            <a:endParaRPr lang="en-BE" sz="2400" dirty="0">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E978890B-CB55-052F-0C28-09230D557FF9}"/>
              </a:ext>
            </a:extLst>
          </p:cNvPr>
          <p:cNvSpPr txBox="1"/>
          <p:nvPr/>
        </p:nvSpPr>
        <p:spPr>
          <a:xfrm rot="743961">
            <a:off x="1784886" y="5076608"/>
            <a:ext cx="2876585"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Inclusive</a:t>
            </a:r>
            <a:endParaRPr lang="en-BE" sz="2400" dirty="0">
              <a:latin typeface="Arial" panose="020B0604020202020204" pitchFamily="34" charset="0"/>
              <a:cs typeface="Arial" panose="020B0604020202020204" pitchFamily="34" charset="0"/>
            </a:endParaRPr>
          </a:p>
        </p:txBody>
      </p:sp>
      <p:grpSp>
        <p:nvGrpSpPr>
          <p:cNvPr id="49" name="Group 48">
            <a:extLst>
              <a:ext uri="{FF2B5EF4-FFF2-40B4-BE49-F238E27FC236}">
                <a16:creationId xmlns:a16="http://schemas.microsoft.com/office/drawing/2014/main" id="{77CD7E5F-5F2A-03D9-4911-4E398C8F48BD}"/>
              </a:ext>
            </a:extLst>
          </p:cNvPr>
          <p:cNvGrpSpPr/>
          <p:nvPr/>
        </p:nvGrpSpPr>
        <p:grpSpPr>
          <a:xfrm>
            <a:off x="808641" y="1865681"/>
            <a:ext cx="10029481" cy="4393249"/>
            <a:chOff x="808641" y="1865681"/>
            <a:chExt cx="10029481" cy="4393249"/>
          </a:xfrm>
        </p:grpSpPr>
        <p:sp>
          <p:nvSpPr>
            <p:cNvPr id="6" name="Parallelogram 5">
              <a:extLst>
                <a:ext uri="{FF2B5EF4-FFF2-40B4-BE49-F238E27FC236}">
                  <a16:creationId xmlns:a16="http://schemas.microsoft.com/office/drawing/2014/main" id="{28B21C6B-2DBA-EAC0-9558-03FBE73987C8}"/>
                </a:ext>
              </a:extLst>
            </p:cNvPr>
            <p:cNvSpPr/>
            <p:nvPr/>
          </p:nvSpPr>
          <p:spPr>
            <a:xfrm rot="1819762">
              <a:off x="6942398" y="1865681"/>
              <a:ext cx="3685213" cy="1832568"/>
            </a:xfrm>
            <a:prstGeom prst="parallelogram">
              <a:avLst>
                <a:gd name="adj" fmla="val 65879"/>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 name="Parallelogram 6">
              <a:extLst>
                <a:ext uri="{FF2B5EF4-FFF2-40B4-BE49-F238E27FC236}">
                  <a16:creationId xmlns:a16="http://schemas.microsoft.com/office/drawing/2014/main" id="{D3D1BADA-E09B-D689-B031-0C561F7A8084}"/>
                </a:ext>
              </a:extLst>
            </p:cNvPr>
            <p:cNvSpPr/>
            <p:nvPr/>
          </p:nvSpPr>
          <p:spPr>
            <a:xfrm rot="16200000">
              <a:off x="6299568" y="3214283"/>
              <a:ext cx="2946749" cy="2082113"/>
            </a:xfrm>
            <a:prstGeom prst="parallelogram">
              <a:avLst>
                <a:gd name="adj" fmla="val 58858"/>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 name="Parallelogram 7">
              <a:extLst>
                <a:ext uri="{FF2B5EF4-FFF2-40B4-BE49-F238E27FC236}">
                  <a16:creationId xmlns:a16="http://schemas.microsoft.com/office/drawing/2014/main" id="{8BAE7D19-01CC-937D-509E-C9F88A40C0FF}"/>
                </a:ext>
              </a:extLst>
            </p:cNvPr>
            <p:cNvSpPr/>
            <p:nvPr/>
          </p:nvSpPr>
          <p:spPr>
            <a:xfrm rot="5400000" flipH="1">
              <a:off x="8524956" y="3460674"/>
              <a:ext cx="2722544" cy="1903788"/>
            </a:xfrm>
            <a:prstGeom prst="parallelogram">
              <a:avLst>
                <a:gd name="adj" fmla="val 49505"/>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 name="Parallelogram 8">
              <a:extLst>
                <a:ext uri="{FF2B5EF4-FFF2-40B4-BE49-F238E27FC236}">
                  <a16:creationId xmlns:a16="http://schemas.microsoft.com/office/drawing/2014/main" id="{5A5E2018-95B4-4C76-83C4-37A22C62D739}"/>
                </a:ext>
              </a:extLst>
            </p:cNvPr>
            <p:cNvSpPr/>
            <p:nvPr/>
          </p:nvSpPr>
          <p:spPr>
            <a:xfrm rot="16200000">
              <a:off x="6917665" y="4243677"/>
              <a:ext cx="1389944" cy="627818"/>
            </a:xfrm>
            <a:prstGeom prst="parallelogram">
              <a:avLst>
                <a:gd name="adj" fmla="val 588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4" name="Freeform: Shape 13">
              <a:extLst>
                <a:ext uri="{FF2B5EF4-FFF2-40B4-BE49-F238E27FC236}">
                  <a16:creationId xmlns:a16="http://schemas.microsoft.com/office/drawing/2014/main" id="{FEB70BB0-0564-EC94-2C83-212ABB9CB273}"/>
                </a:ext>
              </a:extLst>
            </p:cNvPr>
            <p:cNvSpPr/>
            <p:nvPr/>
          </p:nvSpPr>
          <p:spPr>
            <a:xfrm>
              <a:off x="856951" y="4565560"/>
              <a:ext cx="6362633" cy="704769"/>
            </a:xfrm>
            <a:custGeom>
              <a:avLst/>
              <a:gdLst>
                <a:gd name="connsiteX0" fmla="*/ 6906986 w 6906986"/>
                <a:gd name="connsiteY0" fmla="*/ 396243 h 765065"/>
                <a:gd name="connsiteX1" fmla="*/ 4620986 w 6906986"/>
                <a:gd name="connsiteY1" fmla="*/ 755472 h 765065"/>
                <a:gd name="connsiteX2" fmla="*/ 1828800 w 6906986"/>
                <a:gd name="connsiteY2" fmla="*/ 53343 h 765065"/>
                <a:gd name="connsiteX3" fmla="*/ 0 w 6906986"/>
                <a:gd name="connsiteY3" fmla="*/ 102329 h 765065"/>
              </a:gdLst>
              <a:ahLst/>
              <a:cxnLst>
                <a:cxn ang="0">
                  <a:pos x="connsiteX0" y="connsiteY0"/>
                </a:cxn>
                <a:cxn ang="0">
                  <a:pos x="connsiteX1" y="connsiteY1"/>
                </a:cxn>
                <a:cxn ang="0">
                  <a:pos x="connsiteX2" y="connsiteY2"/>
                </a:cxn>
                <a:cxn ang="0">
                  <a:pos x="connsiteX3" y="connsiteY3"/>
                </a:cxn>
              </a:cxnLst>
              <a:rect l="l" t="t" r="r" b="b"/>
              <a:pathLst>
                <a:path w="6906986" h="765065">
                  <a:moveTo>
                    <a:pt x="6906986" y="396243"/>
                  </a:moveTo>
                  <a:cubicBezTo>
                    <a:pt x="6187168" y="604432"/>
                    <a:pt x="5467350" y="812622"/>
                    <a:pt x="4620986" y="755472"/>
                  </a:cubicBezTo>
                  <a:cubicBezTo>
                    <a:pt x="3774622" y="698322"/>
                    <a:pt x="2598964" y="162200"/>
                    <a:pt x="1828800" y="53343"/>
                  </a:cubicBezTo>
                  <a:cubicBezTo>
                    <a:pt x="1058636" y="-55514"/>
                    <a:pt x="529318" y="23407"/>
                    <a:pt x="0" y="102329"/>
                  </a:cubicBezTo>
                </a:path>
              </a:pathLst>
            </a:custGeom>
            <a:no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5" name="Freeform: Shape 14">
              <a:extLst>
                <a:ext uri="{FF2B5EF4-FFF2-40B4-BE49-F238E27FC236}">
                  <a16:creationId xmlns:a16="http://schemas.microsoft.com/office/drawing/2014/main" id="{ADA0C2AA-D7A2-F161-A08D-63BCBE240A26}"/>
                </a:ext>
              </a:extLst>
            </p:cNvPr>
            <p:cNvSpPr/>
            <p:nvPr/>
          </p:nvSpPr>
          <p:spPr>
            <a:xfrm>
              <a:off x="808641" y="5186218"/>
              <a:ext cx="6964301" cy="1072712"/>
            </a:xfrm>
            <a:custGeom>
              <a:avLst/>
              <a:gdLst>
                <a:gd name="connsiteX0" fmla="*/ 7560129 w 7560129"/>
                <a:gd name="connsiteY0" fmla="*/ 0 h 1164488"/>
                <a:gd name="connsiteX1" fmla="*/ 5192486 w 7560129"/>
                <a:gd name="connsiteY1" fmla="*/ 1159329 h 1164488"/>
                <a:gd name="connsiteX2" fmla="*/ 1600200 w 7560129"/>
                <a:gd name="connsiteY2" fmla="*/ 440872 h 1164488"/>
                <a:gd name="connsiteX3" fmla="*/ 0 w 7560129"/>
                <a:gd name="connsiteY3" fmla="*/ 816429 h 1164488"/>
              </a:gdLst>
              <a:ahLst/>
              <a:cxnLst>
                <a:cxn ang="0">
                  <a:pos x="connsiteX0" y="connsiteY0"/>
                </a:cxn>
                <a:cxn ang="0">
                  <a:pos x="connsiteX1" y="connsiteY1"/>
                </a:cxn>
                <a:cxn ang="0">
                  <a:pos x="connsiteX2" y="connsiteY2"/>
                </a:cxn>
                <a:cxn ang="0">
                  <a:pos x="connsiteX3" y="connsiteY3"/>
                </a:cxn>
              </a:cxnLst>
              <a:rect l="l" t="t" r="r" b="b"/>
              <a:pathLst>
                <a:path w="7560129" h="1164488">
                  <a:moveTo>
                    <a:pt x="7560129" y="0"/>
                  </a:moveTo>
                  <a:cubicBezTo>
                    <a:pt x="6872968" y="542925"/>
                    <a:pt x="6185808" y="1085850"/>
                    <a:pt x="5192486" y="1159329"/>
                  </a:cubicBezTo>
                  <a:cubicBezTo>
                    <a:pt x="4199164" y="1232808"/>
                    <a:pt x="2465614" y="498022"/>
                    <a:pt x="1600200" y="440872"/>
                  </a:cubicBezTo>
                  <a:cubicBezTo>
                    <a:pt x="734786" y="383722"/>
                    <a:pt x="367393" y="600075"/>
                    <a:pt x="0" y="816429"/>
                  </a:cubicBezTo>
                </a:path>
              </a:pathLst>
            </a:custGeom>
            <a:no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cxnSp>
          <p:nvCxnSpPr>
            <p:cNvPr id="33" name="Straight Connector 32">
              <a:extLst>
                <a:ext uri="{FF2B5EF4-FFF2-40B4-BE49-F238E27FC236}">
                  <a16:creationId xmlns:a16="http://schemas.microsoft.com/office/drawing/2014/main" id="{005B87A3-5B58-896E-F3C3-856F3BA35B2B}"/>
                </a:ext>
              </a:extLst>
            </p:cNvPr>
            <p:cNvCxnSpPr/>
            <p:nvPr/>
          </p:nvCxnSpPr>
          <p:spPr>
            <a:xfrm flipV="1">
              <a:off x="2782286" y="3994238"/>
              <a:ext cx="0" cy="836660"/>
            </a:xfrm>
            <a:prstGeom prst="line">
              <a:avLst/>
            </a:prstGeom>
            <a:ln w="762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0D1D37E-57F8-03F7-6DB1-5B887B2A22C1}"/>
                </a:ext>
              </a:extLst>
            </p:cNvPr>
            <p:cNvCxnSpPr/>
            <p:nvPr/>
          </p:nvCxnSpPr>
          <p:spPr>
            <a:xfrm flipV="1">
              <a:off x="2180619" y="5008880"/>
              <a:ext cx="0" cy="836660"/>
            </a:xfrm>
            <a:prstGeom prst="line">
              <a:avLst/>
            </a:prstGeom>
            <a:ln w="762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D8B96FDF-F97A-00FD-2FB4-CF8FA1269C4E}"/>
                </a:ext>
              </a:extLst>
            </p:cNvPr>
            <p:cNvCxnSpPr>
              <a:cxnSpLocks/>
            </p:cNvCxnSpPr>
            <p:nvPr/>
          </p:nvCxnSpPr>
          <p:spPr>
            <a:xfrm flipH="1" flipV="1">
              <a:off x="1773646" y="3530404"/>
              <a:ext cx="1008640" cy="524692"/>
            </a:xfrm>
            <a:prstGeom prst="line">
              <a:avLst/>
            </a:prstGeom>
            <a:ln w="762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89C30B0D-DB64-4409-3520-64FC988468F1}"/>
                </a:ext>
              </a:extLst>
            </p:cNvPr>
            <p:cNvSpPr/>
            <p:nvPr/>
          </p:nvSpPr>
          <p:spPr>
            <a:xfrm>
              <a:off x="2661526" y="4618670"/>
              <a:ext cx="241521" cy="24152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5" name="Rectangle 44">
              <a:extLst>
                <a:ext uri="{FF2B5EF4-FFF2-40B4-BE49-F238E27FC236}">
                  <a16:creationId xmlns:a16="http://schemas.microsoft.com/office/drawing/2014/main" id="{1960DADA-2059-C051-0144-5F9A749D0F2C}"/>
                </a:ext>
              </a:extLst>
            </p:cNvPr>
            <p:cNvSpPr/>
            <p:nvPr/>
          </p:nvSpPr>
          <p:spPr>
            <a:xfrm>
              <a:off x="2059316" y="5657321"/>
              <a:ext cx="241521" cy="24152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6" name="Rectangle 45">
              <a:extLst>
                <a:ext uri="{FF2B5EF4-FFF2-40B4-BE49-F238E27FC236}">
                  <a16:creationId xmlns:a16="http://schemas.microsoft.com/office/drawing/2014/main" id="{80EB912D-E3F1-4191-0AA1-9E46F7DD1997}"/>
                </a:ext>
              </a:extLst>
            </p:cNvPr>
            <p:cNvSpPr/>
            <p:nvPr/>
          </p:nvSpPr>
          <p:spPr>
            <a:xfrm>
              <a:off x="2685513" y="3914933"/>
              <a:ext cx="241521" cy="24152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7" name="Rectangle 46">
              <a:extLst>
                <a:ext uri="{FF2B5EF4-FFF2-40B4-BE49-F238E27FC236}">
                  <a16:creationId xmlns:a16="http://schemas.microsoft.com/office/drawing/2014/main" id="{159DAE45-CE9F-4316-6851-4D26D50C9C1A}"/>
                </a:ext>
              </a:extLst>
            </p:cNvPr>
            <p:cNvSpPr/>
            <p:nvPr/>
          </p:nvSpPr>
          <p:spPr>
            <a:xfrm>
              <a:off x="2055084" y="4934698"/>
              <a:ext cx="241521" cy="24152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24" name="TextBox 23">
            <a:extLst>
              <a:ext uri="{FF2B5EF4-FFF2-40B4-BE49-F238E27FC236}">
                <a16:creationId xmlns:a16="http://schemas.microsoft.com/office/drawing/2014/main" id="{DD865903-B4DD-1CC7-27D6-CCC524E23C8E}"/>
              </a:ext>
            </a:extLst>
          </p:cNvPr>
          <p:cNvSpPr txBox="1"/>
          <p:nvPr/>
        </p:nvSpPr>
        <p:spPr>
          <a:xfrm rot="20092048">
            <a:off x="8631247" y="3588596"/>
            <a:ext cx="2531529"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Quiet, peaceful</a:t>
            </a:r>
            <a:endParaRPr lang="en-BE"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992677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E4C7B347-C956-23D9-C0DC-097A35A13D51}"/>
              </a:ext>
            </a:extLst>
          </p:cNvPr>
          <p:cNvGrpSpPr/>
          <p:nvPr/>
        </p:nvGrpSpPr>
        <p:grpSpPr>
          <a:xfrm>
            <a:off x="856951" y="1865681"/>
            <a:ext cx="9981171" cy="4404100"/>
            <a:chOff x="856951" y="1865681"/>
            <a:chExt cx="9981171" cy="4404100"/>
          </a:xfrm>
        </p:grpSpPr>
        <p:sp>
          <p:nvSpPr>
            <p:cNvPr id="30" name="Parallelogram 29">
              <a:extLst>
                <a:ext uri="{FF2B5EF4-FFF2-40B4-BE49-F238E27FC236}">
                  <a16:creationId xmlns:a16="http://schemas.microsoft.com/office/drawing/2014/main" id="{D7A1F633-D59E-BA27-4CCF-CD53A33AC448}"/>
                </a:ext>
              </a:extLst>
            </p:cNvPr>
            <p:cNvSpPr/>
            <p:nvPr/>
          </p:nvSpPr>
          <p:spPr>
            <a:xfrm rot="5400000" flipH="1">
              <a:off x="8524956" y="3460674"/>
              <a:ext cx="2722544" cy="1903788"/>
            </a:xfrm>
            <a:prstGeom prst="parallelogram">
              <a:avLst>
                <a:gd name="adj" fmla="val 49505"/>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8" name="Parallelogram 27">
              <a:extLst>
                <a:ext uri="{FF2B5EF4-FFF2-40B4-BE49-F238E27FC236}">
                  <a16:creationId xmlns:a16="http://schemas.microsoft.com/office/drawing/2014/main" id="{9F27D264-1964-BC94-038A-07A5B8C6457E}"/>
                </a:ext>
              </a:extLst>
            </p:cNvPr>
            <p:cNvSpPr/>
            <p:nvPr/>
          </p:nvSpPr>
          <p:spPr>
            <a:xfrm rot="1819762">
              <a:off x="6942398" y="1865681"/>
              <a:ext cx="3685213" cy="1832568"/>
            </a:xfrm>
            <a:prstGeom prst="parallelogram">
              <a:avLst>
                <a:gd name="adj" fmla="val 65879"/>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9" name="Parallelogram 28">
              <a:extLst>
                <a:ext uri="{FF2B5EF4-FFF2-40B4-BE49-F238E27FC236}">
                  <a16:creationId xmlns:a16="http://schemas.microsoft.com/office/drawing/2014/main" id="{DF5BC2EE-A9EE-F4E0-9597-A408D10A3712}"/>
                </a:ext>
              </a:extLst>
            </p:cNvPr>
            <p:cNvSpPr/>
            <p:nvPr/>
          </p:nvSpPr>
          <p:spPr>
            <a:xfrm rot="16200000">
              <a:off x="6299568" y="3214283"/>
              <a:ext cx="2946749" cy="2082113"/>
            </a:xfrm>
            <a:prstGeom prst="parallelogram">
              <a:avLst>
                <a:gd name="adj" fmla="val 58858"/>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1" name="Parallelogram 30">
              <a:extLst>
                <a:ext uri="{FF2B5EF4-FFF2-40B4-BE49-F238E27FC236}">
                  <a16:creationId xmlns:a16="http://schemas.microsoft.com/office/drawing/2014/main" id="{B285D743-7CC8-DBAE-347B-E30006A02F0A}"/>
                </a:ext>
              </a:extLst>
            </p:cNvPr>
            <p:cNvSpPr/>
            <p:nvPr/>
          </p:nvSpPr>
          <p:spPr>
            <a:xfrm rot="16200000">
              <a:off x="6917665" y="4243677"/>
              <a:ext cx="1389944" cy="627818"/>
            </a:xfrm>
            <a:prstGeom prst="parallelogram">
              <a:avLst>
                <a:gd name="adj" fmla="val 588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Freeform: Shape 31">
              <a:extLst>
                <a:ext uri="{FF2B5EF4-FFF2-40B4-BE49-F238E27FC236}">
                  <a16:creationId xmlns:a16="http://schemas.microsoft.com/office/drawing/2014/main" id="{CF45D480-009F-DCE4-0965-C1CF8706A857}"/>
                </a:ext>
              </a:extLst>
            </p:cNvPr>
            <p:cNvSpPr/>
            <p:nvPr/>
          </p:nvSpPr>
          <p:spPr>
            <a:xfrm>
              <a:off x="856951" y="4565560"/>
              <a:ext cx="6362633" cy="704769"/>
            </a:xfrm>
            <a:custGeom>
              <a:avLst/>
              <a:gdLst>
                <a:gd name="connsiteX0" fmla="*/ 6906986 w 6906986"/>
                <a:gd name="connsiteY0" fmla="*/ 396243 h 765065"/>
                <a:gd name="connsiteX1" fmla="*/ 4620986 w 6906986"/>
                <a:gd name="connsiteY1" fmla="*/ 755472 h 765065"/>
                <a:gd name="connsiteX2" fmla="*/ 1828800 w 6906986"/>
                <a:gd name="connsiteY2" fmla="*/ 53343 h 765065"/>
                <a:gd name="connsiteX3" fmla="*/ 0 w 6906986"/>
                <a:gd name="connsiteY3" fmla="*/ 102329 h 765065"/>
              </a:gdLst>
              <a:ahLst/>
              <a:cxnLst>
                <a:cxn ang="0">
                  <a:pos x="connsiteX0" y="connsiteY0"/>
                </a:cxn>
                <a:cxn ang="0">
                  <a:pos x="connsiteX1" y="connsiteY1"/>
                </a:cxn>
                <a:cxn ang="0">
                  <a:pos x="connsiteX2" y="connsiteY2"/>
                </a:cxn>
                <a:cxn ang="0">
                  <a:pos x="connsiteX3" y="connsiteY3"/>
                </a:cxn>
              </a:cxnLst>
              <a:rect l="l" t="t" r="r" b="b"/>
              <a:pathLst>
                <a:path w="6906986" h="765065">
                  <a:moveTo>
                    <a:pt x="6906986" y="396243"/>
                  </a:moveTo>
                  <a:cubicBezTo>
                    <a:pt x="6187168" y="604432"/>
                    <a:pt x="5467350" y="812622"/>
                    <a:pt x="4620986" y="755472"/>
                  </a:cubicBezTo>
                  <a:cubicBezTo>
                    <a:pt x="3774622" y="698322"/>
                    <a:pt x="2598964" y="162200"/>
                    <a:pt x="1828800" y="53343"/>
                  </a:cubicBezTo>
                  <a:cubicBezTo>
                    <a:pt x="1058636" y="-55514"/>
                    <a:pt x="529318" y="23407"/>
                    <a:pt x="0" y="102329"/>
                  </a:cubicBezTo>
                </a:path>
              </a:pathLst>
            </a:custGeom>
            <a:noFill/>
            <a:ln w="762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3" name="Freeform: Shape 32">
              <a:extLst>
                <a:ext uri="{FF2B5EF4-FFF2-40B4-BE49-F238E27FC236}">
                  <a16:creationId xmlns:a16="http://schemas.microsoft.com/office/drawing/2014/main" id="{E780D5A0-5DF7-9540-A0B1-B2D263411622}"/>
                </a:ext>
              </a:extLst>
            </p:cNvPr>
            <p:cNvSpPr/>
            <p:nvPr/>
          </p:nvSpPr>
          <p:spPr>
            <a:xfrm>
              <a:off x="856951" y="5197069"/>
              <a:ext cx="6964301" cy="1072712"/>
            </a:xfrm>
            <a:custGeom>
              <a:avLst/>
              <a:gdLst>
                <a:gd name="connsiteX0" fmla="*/ 7560129 w 7560129"/>
                <a:gd name="connsiteY0" fmla="*/ 0 h 1164488"/>
                <a:gd name="connsiteX1" fmla="*/ 5192486 w 7560129"/>
                <a:gd name="connsiteY1" fmla="*/ 1159329 h 1164488"/>
                <a:gd name="connsiteX2" fmla="*/ 1600200 w 7560129"/>
                <a:gd name="connsiteY2" fmla="*/ 440872 h 1164488"/>
                <a:gd name="connsiteX3" fmla="*/ 0 w 7560129"/>
                <a:gd name="connsiteY3" fmla="*/ 816429 h 1164488"/>
              </a:gdLst>
              <a:ahLst/>
              <a:cxnLst>
                <a:cxn ang="0">
                  <a:pos x="connsiteX0" y="connsiteY0"/>
                </a:cxn>
                <a:cxn ang="0">
                  <a:pos x="connsiteX1" y="connsiteY1"/>
                </a:cxn>
                <a:cxn ang="0">
                  <a:pos x="connsiteX2" y="connsiteY2"/>
                </a:cxn>
                <a:cxn ang="0">
                  <a:pos x="connsiteX3" y="connsiteY3"/>
                </a:cxn>
              </a:cxnLst>
              <a:rect l="l" t="t" r="r" b="b"/>
              <a:pathLst>
                <a:path w="7560129" h="1164488">
                  <a:moveTo>
                    <a:pt x="7560129" y="0"/>
                  </a:moveTo>
                  <a:cubicBezTo>
                    <a:pt x="6872968" y="542925"/>
                    <a:pt x="6185808" y="1085850"/>
                    <a:pt x="5192486" y="1159329"/>
                  </a:cubicBezTo>
                  <a:cubicBezTo>
                    <a:pt x="4199164" y="1232808"/>
                    <a:pt x="2465614" y="498022"/>
                    <a:pt x="1600200" y="440872"/>
                  </a:cubicBezTo>
                  <a:cubicBezTo>
                    <a:pt x="734786" y="383722"/>
                    <a:pt x="367393" y="600075"/>
                    <a:pt x="0" y="816429"/>
                  </a:cubicBezTo>
                </a:path>
              </a:pathLst>
            </a:custGeom>
            <a:noFill/>
            <a:ln w="762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cxnSp>
          <p:nvCxnSpPr>
            <p:cNvPr id="34" name="Straight Connector 33">
              <a:extLst>
                <a:ext uri="{FF2B5EF4-FFF2-40B4-BE49-F238E27FC236}">
                  <a16:creationId xmlns:a16="http://schemas.microsoft.com/office/drawing/2014/main" id="{8EF10644-B9AF-0A82-244D-0FD9C930C326}"/>
                </a:ext>
              </a:extLst>
            </p:cNvPr>
            <p:cNvCxnSpPr/>
            <p:nvPr/>
          </p:nvCxnSpPr>
          <p:spPr>
            <a:xfrm flipV="1">
              <a:off x="2782286" y="3994238"/>
              <a:ext cx="0" cy="836660"/>
            </a:xfrm>
            <a:prstGeom prst="line">
              <a:avLst/>
            </a:prstGeom>
            <a:ln w="76200">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F06E0074-EEF3-0ECC-266D-E4FFE780A311}"/>
                </a:ext>
              </a:extLst>
            </p:cNvPr>
            <p:cNvCxnSpPr/>
            <p:nvPr/>
          </p:nvCxnSpPr>
          <p:spPr>
            <a:xfrm flipV="1">
              <a:off x="2180619" y="5008880"/>
              <a:ext cx="0" cy="836660"/>
            </a:xfrm>
            <a:prstGeom prst="line">
              <a:avLst/>
            </a:prstGeom>
            <a:ln w="76200">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77E474B5-CA08-ED99-421C-FC91779835B8}"/>
                </a:ext>
              </a:extLst>
            </p:cNvPr>
            <p:cNvCxnSpPr>
              <a:cxnSpLocks/>
            </p:cNvCxnSpPr>
            <p:nvPr/>
          </p:nvCxnSpPr>
          <p:spPr>
            <a:xfrm flipH="1" flipV="1">
              <a:off x="1773646" y="3530404"/>
              <a:ext cx="1008640" cy="524692"/>
            </a:xfrm>
            <a:prstGeom prst="line">
              <a:avLst/>
            </a:prstGeom>
            <a:ln w="76200">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79C08E3D-7FF8-B4F9-96E0-6346CF1C7D12}"/>
                </a:ext>
              </a:extLst>
            </p:cNvPr>
            <p:cNvSpPr/>
            <p:nvPr/>
          </p:nvSpPr>
          <p:spPr>
            <a:xfrm>
              <a:off x="2661526" y="4618670"/>
              <a:ext cx="241521" cy="24152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8" name="Rectangle 37">
              <a:extLst>
                <a:ext uri="{FF2B5EF4-FFF2-40B4-BE49-F238E27FC236}">
                  <a16:creationId xmlns:a16="http://schemas.microsoft.com/office/drawing/2014/main" id="{80ABFC09-E1B3-17F2-A875-D976379B8B47}"/>
                </a:ext>
              </a:extLst>
            </p:cNvPr>
            <p:cNvSpPr/>
            <p:nvPr/>
          </p:nvSpPr>
          <p:spPr>
            <a:xfrm>
              <a:off x="2059316" y="5657321"/>
              <a:ext cx="241521" cy="24152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9" name="Rectangle 38">
              <a:extLst>
                <a:ext uri="{FF2B5EF4-FFF2-40B4-BE49-F238E27FC236}">
                  <a16:creationId xmlns:a16="http://schemas.microsoft.com/office/drawing/2014/main" id="{F53BC3B6-6E73-644D-7E71-2BD14575AF95}"/>
                </a:ext>
              </a:extLst>
            </p:cNvPr>
            <p:cNvSpPr/>
            <p:nvPr/>
          </p:nvSpPr>
          <p:spPr>
            <a:xfrm>
              <a:off x="2685513" y="3914933"/>
              <a:ext cx="241521" cy="24152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0" name="Rectangle 39">
              <a:extLst>
                <a:ext uri="{FF2B5EF4-FFF2-40B4-BE49-F238E27FC236}">
                  <a16:creationId xmlns:a16="http://schemas.microsoft.com/office/drawing/2014/main" id="{688A95E0-CAE0-1859-29B1-B292B08D02EB}"/>
                </a:ext>
              </a:extLst>
            </p:cNvPr>
            <p:cNvSpPr/>
            <p:nvPr/>
          </p:nvSpPr>
          <p:spPr>
            <a:xfrm>
              <a:off x="2055084" y="4934698"/>
              <a:ext cx="241521" cy="24152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a:xfrm>
            <a:off x="808641" y="106148"/>
            <a:ext cx="10248861" cy="868968"/>
          </a:xfrm>
        </p:spPr>
        <p:txBody>
          <a:bodyPr>
            <a:normAutofit/>
          </a:bodyPr>
          <a:lstStyle/>
          <a:p>
            <a:r>
              <a:rPr lang="en-US" dirty="0"/>
              <a:t>Identify the right </a:t>
            </a:r>
            <a:r>
              <a:rPr lang="en-US" i="1" dirty="0"/>
              <a:t>space</a:t>
            </a:r>
            <a:r>
              <a:rPr lang="en-US" dirty="0"/>
              <a:t> to meet</a:t>
            </a:r>
            <a:endParaRPr lang="en-CA" dirty="0"/>
          </a:p>
        </p:txBody>
      </p:sp>
      <p:grpSp>
        <p:nvGrpSpPr>
          <p:cNvPr id="41" name="Group 40">
            <a:extLst>
              <a:ext uri="{FF2B5EF4-FFF2-40B4-BE49-F238E27FC236}">
                <a16:creationId xmlns:a16="http://schemas.microsoft.com/office/drawing/2014/main" id="{8EBE3E40-98CE-2208-49D8-C1A97A8BF5C5}"/>
              </a:ext>
            </a:extLst>
          </p:cNvPr>
          <p:cNvGrpSpPr/>
          <p:nvPr/>
        </p:nvGrpSpPr>
        <p:grpSpPr>
          <a:xfrm>
            <a:off x="682399" y="1590928"/>
            <a:ext cx="10927214" cy="4437137"/>
            <a:chOff x="467664" y="1590928"/>
            <a:chExt cx="11141949" cy="4437137"/>
          </a:xfrm>
        </p:grpSpPr>
        <p:sp>
          <p:nvSpPr>
            <p:cNvPr id="11" name="TextBox 10">
              <a:extLst>
                <a:ext uri="{FF2B5EF4-FFF2-40B4-BE49-F238E27FC236}">
                  <a16:creationId xmlns:a16="http://schemas.microsoft.com/office/drawing/2014/main" id="{8F68153E-BEA1-CA3C-8106-E521F77F3CE3}"/>
                </a:ext>
              </a:extLst>
            </p:cNvPr>
            <p:cNvSpPr txBox="1"/>
            <p:nvPr/>
          </p:nvSpPr>
          <p:spPr>
            <a:xfrm>
              <a:off x="467665" y="1590928"/>
              <a:ext cx="3345469" cy="1477328"/>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SAFE</a:t>
              </a:r>
            </a:p>
            <a:p>
              <a:r>
                <a:rPr lang="en-GB" dirty="0">
                  <a:latin typeface="Arial" panose="020B0604020202020204" pitchFamily="34" charset="0"/>
                  <a:cs typeface="Arial" panose="020B0604020202020204" pitchFamily="34" charset="0"/>
                </a:rPr>
                <a:t>Is it safe for the child if I visit their home? Is it safe for the child to meet at another space outside of their home?</a:t>
              </a:r>
              <a:endParaRPr lang="en-BE"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352D5C06-5FA7-F7AA-E988-BF39370C1850}"/>
                </a:ext>
              </a:extLst>
            </p:cNvPr>
            <p:cNvSpPr txBox="1"/>
            <p:nvPr/>
          </p:nvSpPr>
          <p:spPr>
            <a:xfrm>
              <a:off x="4367551" y="1590928"/>
              <a:ext cx="3345469" cy="1200329"/>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PRIVATE</a:t>
              </a:r>
            </a:p>
            <a:p>
              <a:r>
                <a:rPr lang="en-GB" dirty="0">
                  <a:latin typeface="Arial" panose="020B0604020202020204" pitchFamily="34" charset="0"/>
                  <a:cs typeface="Arial" panose="020B0604020202020204" pitchFamily="34" charset="0"/>
                </a:rPr>
                <a:t>Is the space private or can anyone overhear your conversation with the child? </a:t>
              </a:r>
              <a:endParaRPr lang="en-BE"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D8053932-2199-0B20-0612-88A64919B6CF}"/>
                </a:ext>
              </a:extLst>
            </p:cNvPr>
            <p:cNvSpPr txBox="1"/>
            <p:nvPr/>
          </p:nvSpPr>
          <p:spPr>
            <a:xfrm>
              <a:off x="8264144" y="1590928"/>
              <a:ext cx="3345469" cy="1200329"/>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QUIET</a:t>
              </a:r>
            </a:p>
            <a:p>
              <a:r>
                <a:rPr lang="en-GB" dirty="0">
                  <a:latin typeface="Arial" panose="020B0604020202020204" pitchFamily="34" charset="0"/>
                  <a:cs typeface="Arial" panose="020B0604020202020204" pitchFamily="34" charset="0"/>
                </a:rPr>
                <a:t>Is the space quiet and peaceful to allow you to have a calm conversation with the child?</a:t>
              </a:r>
              <a:endParaRPr lang="en-BE"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879E9B11-ED23-01E5-18BF-57151BD11BB2}"/>
                </a:ext>
              </a:extLst>
            </p:cNvPr>
            <p:cNvSpPr txBox="1"/>
            <p:nvPr/>
          </p:nvSpPr>
          <p:spPr>
            <a:xfrm>
              <a:off x="467664" y="3794668"/>
              <a:ext cx="3345469" cy="2031325"/>
            </a:xfrm>
            <a:prstGeom prst="rect">
              <a:avLst/>
            </a:prstGeom>
            <a:noFill/>
          </p:spPr>
          <p:txBody>
            <a:bodyPr wrap="square" lIns="91440" tIns="45720" rIns="91440" bIns="45720" rtlCol="0" anchor="t">
              <a:spAutoFit/>
            </a:bodyPr>
            <a:lstStyle/>
            <a:p>
              <a:r>
                <a:rPr lang="en-GB" b="1" dirty="0">
                  <a:latin typeface="Arial" panose="020B0604020202020204" pitchFamily="34" charset="0"/>
                  <a:cs typeface="Arial" panose="020B0604020202020204" pitchFamily="34" charset="0"/>
                </a:rPr>
                <a:t>ACCESSIBLE</a:t>
              </a:r>
            </a:p>
            <a:p>
              <a:r>
                <a:rPr lang="en-GB" dirty="0">
                  <a:latin typeface="Arial"/>
                  <a:cs typeface="Arial"/>
                </a:rPr>
                <a:t>Can the child and their parent, caregiver, trusted adult access the space? Is too far or too expensive to reach?  Do they need to pass a checkpoint?</a:t>
              </a:r>
              <a:endParaRPr lang="en-BE" dirty="0">
                <a:latin typeface="Arial"/>
                <a:cs typeface="Arial"/>
              </a:endParaRPr>
            </a:p>
          </p:txBody>
        </p:sp>
        <p:sp>
          <p:nvSpPr>
            <p:cNvPr id="21" name="TextBox 20">
              <a:extLst>
                <a:ext uri="{FF2B5EF4-FFF2-40B4-BE49-F238E27FC236}">
                  <a16:creationId xmlns:a16="http://schemas.microsoft.com/office/drawing/2014/main" id="{8C85235C-A970-6D5C-9076-4E0BE3D736F8}"/>
                </a:ext>
              </a:extLst>
            </p:cNvPr>
            <p:cNvSpPr txBox="1"/>
            <p:nvPr/>
          </p:nvSpPr>
          <p:spPr>
            <a:xfrm>
              <a:off x="4367551" y="3719741"/>
              <a:ext cx="3345469" cy="2308324"/>
            </a:xfrm>
            <a:prstGeom prst="rect">
              <a:avLst/>
            </a:prstGeom>
            <a:noFill/>
          </p:spPr>
          <p:txBody>
            <a:bodyPr wrap="square" lIns="91440" tIns="45720" rIns="91440" bIns="45720" rtlCol="0" anchor="t">
              <a:spAutoFit/>
            </a:bodyPr>
            <a:lstStyle/>
            <a:p>
              <a:r>
                <a:rPr lang="en-GB" b="1" dirty="0">
                  <a:latin typeface="Arial" panose="020B0604020202020204" pitchFamily="34" charset="0"/>
                  <a:cs typeface="Arial" panose="020B0604020202020204" pitchFamily="34" charset="0"/>
                </a:rPr>
                <a:t>CHILD-FRIENDLY AND COMFORTABLE</a:t>
              </a:r>
            </a:p>
            <a:p>
              <a:r>
                <a:rPr lang="en-GB" dirty="0">
                  <a:latin typeface="Arial"/>
                  <a:cs typeface="Arial"/>
                </a:rPr>
                <a:t>Does it have the necessary facilities to make a children of different ages feel comfortable? Can younger children play at the space?  </a:t>
              </a:r>
              <a:endParaRPr lang="en-BE"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C558E65-2D5F-72A7-062C-13F44A243199}"/>
                </a:ext>
              </a:extLst>
            </p:cNvPr>
            <p:cNvSpPr txBox="1"/>
            <p:nvPr/>
          </p:nvSpPr>
          <p:spPr>
            <a:xfrm>
              <a:off x="8264144" y="3719741"/>
              <a:ext cx="3345469" cy="1200329"/>
            </a:xfrm>
            <a:prstGeom prst="rect">
              <a:avLst/>
            </a:prstGeom>
            <a:noFill/>
          </p:spPr>
          <p:txBody>
            <a:bodyPr wrap="square" lIns="91440" tIns="45720" rIns="91440" bIns="45720" rtlCol="0" anchor="t">
              <a:spAutoFit/>
            </a:bodyPr>
            <a:lstStyle/>
            <a:p>
              <a:r>
                <a:rPr lang="en-GB" b="1" dirty="0">
                  <a:latin typeface="Arial" panose="020B0604020202020204" pitchFamily="34" charset="0"/>
                  <a:cs typeface="Arial" panose="020B0604020202020204" pitchFamily="34" charset="0"/>
                </a:rPr>
                <a:t>INCLUSIVE</a:t>
              </a:r>
            </a:p>
            <a:p>
              <a:r>
                <a:rPr lang="en-GB" dirty="0">
                  <a:latin typeface="Arial"/>
                  <a:cs typeface="Arial"/>
                </a:rPr>
                <a:t>Are there any specific barriers that might exclude children with disabilities? </a:t>
              </a:r>
              <a:endParaRPr lang="en-BE"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7282211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38353-F442-C5FF-D3B9-5FA7ABBD6CF0}"/>
              </a:ext>
            </a:extLst>
          </p:cNvPr>
          <p:cNvSpPr>
            <a:spLocks noGrp="1"/>
          </p:cNvSpPr>
          <p:nvPr>
            <p:ph type="title"/>
          </p:nvPr>
        </p:nvSpPr>
        <p:spPr/>
        <p:txBody>
          <a:bodyPr>
            <a:normAutofit/>
          </a:bodyPr>
          <a:lstStyle/>
          <a:p>
            <a:r>
              <a:rPr lang="en-GB" dirty="0"/>
              <a:t>Identify </a:t>
            </a:r>
            <a:r>
              <a:rPr lang="en-GB" i="1" dirty="0"/>
              <a:t>who </a:t>
            </a:r>
            <a:r>
              <a:rPr lang="en-GB" dirty="0"/>
              <a:t>should be present</a:t>
            </a:r>
            <a:endParaRPr lang="en-BE" dirty="0"/>
          </a:p>
        </p:txBody>
      </p:sp>
      <p:grpSp>
        <p:nvGrpSpPr>
          <p:cNvPr id="19" name="Group 18">
            <a:extLst>
              <a:ext uri="{FF2B5EF4-FFF2-40B4-BE49-F238E27FC236}">
                <a16:creationId xmlns:a16="http://schemas.microsoft.com/office/drawing/2014/main" id="{FF153979-A7FE-D36A-9484-F3FF67D3DFC1}"/>
              </a:ext>
            </a:extLst>
          </p:cNvPr>
          <p:cNvGrpSpPr/>
          <p:nvPr/>
        </p:nvGrpSpPr>
        <p:grpSpPr>
          <a:xfrm>
            <a:off x="10228983" y="337468"/>
            <a:ext cx="1587872" cy="1368854"/>
            <a:chOff x="10228983" y="337468"/>
            <a:chExt cx="1587872" cy="1368854"/>
          </a:xfrm>
        </p:grpSpPr>
        <p:sp>
          <p:nvSpPr>
            <p:cNvPr id="20" name="Hexagon 19">
              <a:extLst>
                <a:ext uri="{FF2B5EF4-FFF2-40B4-BE49-F238E27FC236}">
                  <a16:creationId xmlns:a16="http://schemas.microsoft.com/office/drawing/2014/main" id="{DA262F95-5331-A2FA-1CF1-18DF34B5239C}"/>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21" name="Group 20">
              <a:extLst>
                <a:ext uri="{FF2B5EF4-FFF2-40B4-BE49-F238E27FC236}">
                  <a16:creationId xmlns:a16="http://schemas.microsoft.com/office/drawing/2014/main" id="{681DD423-4040-C885-3F91-C8F07246ED76}"/>
                </a:ext>
              </a:extLst>
            </p:cNvPr>
            <p:cNvGrpSpPr/>
            <p:nvPr/>
          </p:nvGrpSpPr>
          <p:grpSpPr>
            <a:xfrm>
              <a:off x="10621771" y="762700"/>
              <a:ext cx="562136" cy="634675"/>
              <a:chOff x="760175" y="830142"/>
              <a:chExt cx="867619" cy="979579"/>
            </a:xfrm>
          </p:grpSpPr>
          <p:sp>
            <p:nvSpPr>
              <p:cNvPr id="25" name="Rectangle 24">
                <a:extLst>
                  <a:ext uri="{FF2B5EF4-FFF2-40B4-BE49-F238E27FC236}">
                    <a16:creationId xmlns:a16="http://schemas.microsoft.com/office/drawing/2014/main" id="{F3470646-17E3-2A06-02FE-CF5F06687C3D}"/>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44</a:t>
                </a:r>
              </a:p>
            </p:txBody>
          </p:sp>
          <p:sp>
            <p:nvSpPr>
              <p:cNvPr id="26" name="Rectangle 25">
                <a:extLst>
                  <a:ext uri="{FF2B5EF4-FFF2-40B4-BE49-F238E27FC236}">
                    <a16:creationId xmlns:a16="http://schemas.microsoft.com/office/drawing/2014/main" id="{6247AAC7-86C7-61EB-6780-9512631BD4D6}"/>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2" name="Group 21">
              <a:extLst>
                <a:ext uri="{FF2B5EF4-FFF2-40B4-BE49-F238E27FC236}">
                  <a16:creationId xmlns:a16="http://schemas.microsoft.com/office/drawing/2014/main" id="{CEB3BC71-627B-DFE1-E95D-8EF183A5CF60}"/>
                </a:ext>
              </a:extLst>
            </p:cNvPr>
            <p:cNvGrpSpPr/>
            <p:nvPr/>
          </p:nvGrpSpPr>
          <p:grpSpPr>
            <a:xfrm>
              <a:off x="11325415" y="762701"/>
              <a:ext cx="182192" cy="634674"/>
              <a:chOff x="2121762" y="2323619"/>
              <a:chExt cx="200378" cy="825210"/>
            </a:xfrm>
          </p:grpSpPr>
          <p:sp>
            <p:nvSpPr>
              <p:cNvPr id="23" name="Isosceles Triangle 22">
                <a:extLst>
                  <a:ext uri="{FF2B5EF4-FFF2-40B4-BE49-F238E27FC236}">
                    <a16:creationId xmlns:a16="http://schemas.microsoft.com/office/drawing/2014/main" id="{55F09B39-AADB-F42B-E0EC-D5E8577BE404}"/>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4" name="Rectangle 23">
                <a:extLst>
                  <a:ext uri="{FF2B5EF4-FFF2-40B4-BE49-F238E27FC236}">
                    <a16:creationId xmlns:a16="http://schemas.microsoft.com/office/drawing/2014/main" id="{9A9930EF-826E-B920-B392-5EBE49B3DB9B}"/>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27" name="Rectangle 26">
            <a:extLst>
              <a:ext uri="{FF2B5EF4-FFF2-40B4-BE49-F238E27FC236}">
                <a16:creationId xmlns:a16="http://schemas.microsoft.com/office/drawing/2014/main" id="{0C27DBF7-E89C-9D7A-0D7E-3AF9DDBF57D1}"/>
              </a:ext>
            </a:extLst>
          </p:cNvPr>
          <p:cNvSpPr/>
          <p:nvPr/>
        </p:nvSpPr>
        <p:spPr>
          <a:xfrm>
            <a:off x="1143000" y="3020250"/>
            <a:ext cx="2057602" cy="154104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a:solidFill>
                  <a:schemeClr val="tx1"/>
                </a:solidFill>
                <a:latin typeface="Arial" panose="020B0604020202020204" pitchFamily="34" charset="0"/>
                <a:cs typeface="Arial" panose="020B0604020202020204" pitchFamily="34" charset="0"/>
              </a:rPr>
              <a:t>Parent or caregiver?</a:t>
            </a:r>
            <a:endParaRPr lang="en-US" sz="2400" dirty="0">
              <a:solidFill>
                <a:schemeClr val="tx1"/>
              </a:solidFill>
              <a:latin typeface="Arial" panose="020B0604020202020204" pitchFamily="34" charset="0"/>
              <a:cs typeface="Arial" panose="020B0604020202020204" pitchFamily="34" charset="0"/>
            </a:endParaRPr>
          </a:p>
        </p:txBody>
      </p:sp>
      <p:sp>
        <p:nvSpPr>
          <p:cNvPr id="28" name="Rectangle 27">
            <a:extLst>
              <a:ext uri="{FF2B5EF4-FFF2-40B4-BE49-F238E27FC236}">
                <a16:creationId xmlns:a16="http://schemas.microsoft.com/office/drawing/2014/main" id="{E3772B8C-A680-1D03-360D-403588167B16}"/>
              </a:ext>
            </a:extLst>
          </p:cNvPr>
          <p:cNvSpPr/>
          <p:nvPr/>
        </p:nvSpPr>
        <p:spPr>
          <a:xfrm>
            <a:off x="4785260" y="2096472"/>
            <a:ext cx="2057602" cy="154104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a:solidFill>
                  <a:schemeClr val="tx1"/>
                </a:solidFill>
                <a:latin typeface="Arial" panose="020B0604020202020204" pitchFamily="34" charset="0"/>
                <a:cs typeface="Arial" panose="020B0604020202020204" pitchFamily="34" charset="0"/>
              </a:rPr>
              <a:t>Other trusted adult?</a:t>
            </a:r>
            <a:endParaRPr lang="en-US" sz="2400" dirty="0">
              <a:solidFill>
                <a:schemeClr val="tx1"/>
              </a:solidFill>
              <a:latin typeface="Arial" panose="020B0604020202020204" pitchFamily="34" charset="0"/>
              <a:cs typeface="Arial" panose="020B0604020202020204" pitchFamily="34" charset="0"/>
            </a:endParaRPr>
          </a:p>
        </p:txBody>
      </p:sp>
      <p:sp>
        <p:nvSpPr>
          <p:cNvPr id="29" name="Rectangle 28">
            <a:extLst>
              <a:ext uri="{FF2B5EF4-FFF2-40B4-BE49-F238E27FC236}">
                <a16:creationId xmlns:a16="http://schemas.microsoft.com/office/drawing/2014/main" id="{94BF12C5-C445-6157-BDBE-5D1ECF243D84}"/>
              </a:ext>
            </a:extLst>
          </p:cNvPr>
          <p:cNvSpPr/>
          <p:nvPr/>
        </p:nvSpPr>
        <p:spPr>
          <a:xfrm>
            <a:off x="4785260" y="4039784"/>
            <a:ext cx="2057602" cy="154104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Arial" panose="020B0604020202020204" pitchFamily="34" charset="0"/>
                <a:cs typeface="Arial" panose="020B0604020202020204" pitchFamily="34" charset="0"/>
              </a:rPr>
              <a:t>Individual conversation</a:t>
            </a:r>
          </a:p>
        </p:txBody>
      </p:sp>
      <p:sp>
        <p:nvSpPr>
          <p:cNvPr id="30" name="Rectangle 29">
            <a:extLst>
              <a:ext uri="{FF2B5EF4-FFF2-40B4-BE49-F238E27FC236}">
                <a16:creationId xmlns:a16="http://schemas.microsoft.com/office/drawing/2014/main" id="{AA894C1A-5A26-1688-A79E-A24FF49EA56D}"/>
              </a:ext>
            </a:extLst>
          </p:cNvPr>
          <p:cNvSpPr/>
          <p:nvPr/>
        </p:nvSpPr>
        <p:spPr>
          <a:xfrm>
            <a:off x="8094585" y="2096472"/>
            <a:ext cx="2057602" cy="154104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a:solidFill>
                  <a:schemeClr val="tx1"/>
                </a:solidFill>
                <a:latin typeface="Arial" panose="020B0604020202020204" pitchFamily="34" charset="0"/>
                <a:cs typeface="Arial" panose="020B0604020202020204" pitchFamily="34" charset="0"/>
              </a:rPr>
              <a:t>CM supervisor</a:t>
            </a:r>
            <a:endParaRPr lang="en-US" sz="2400" dirty="0">
              <a:solidFill>
                <a:schemeClr val="tx1"/>
              </a:solidFill>
              <a:latin typeface="Arial" panose="020B0604020202020204" pitchFamily="34" charset="0"/>
              <a:cs typeface="Arial" panose="020B0604020202020204" pitchFamily="34" charset="0"/>
            </a:endParaRPr>
          </a:p>
        </p:txBody>
      </p:sp>
      <p:cxnSp>
        <p:nvCxnSpPr>
          <p:cNvPr id="34" name="Connector: Elbow 33">
            <a:extLst>
              <a:ext uri="{FF2B5EF4-FFF2-40B4-BE49-F238E27FC236}">
                <a16:creationId xmlns:a16="http://schemas.microsoft.com/office/drawing/2014/main" id="{E7497D56-84E1-C046-AC1D-9376FF844E47}"/>
              </a:ext>
            </a:extLst>
          </p:cNvPr>
          <p:cNvCxnSpPr>
            <a:cxnSpLocks/>
            <a:stCxn id="27" idx="3"/>
            <a:endCxn id="28" idx="1"/>
          </p:cNvCxnSpPr>
          <p:nvPr/>
        </p:nvCxnSpPr>
        <p:spPr>
          <a:xfrm flipV="1">
            <a:off x="3200602" y="2866996"/>
            <a:ext cx="1584658" cy="923778"/>
          </a:xfrm>
          <a:prstGeom prst="bentConnector3">
            <a:avLst/>
          </a:prstGeom>
          <a:ln w="5715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nector: Elbow 35">
            <a:extLst>
              <a:ext uri="{FF2B5EF4-FFF2-40B4-BE49-F238E27FC236}">
                <a16:creationId xmlns:a16="http://schemas.microsoft.com/office/drawing/2014/main" id="{F22BCD26-62CF-4F3B-7658-E6AC92199377}"/>
              </a:ext>
            </a:extLst>
          </p:cNvPr>
          <p:cNvCxnSpPr>
            <a:cxnSpLocks/>
            <a:stCxn id="27" idx="3"/>
            <a:endCxn id="29" idx="1"/>
          </p:cNvCxnSpPr>
          <p:nvPr/>
        </p:nvCxnSpPr>
        <p:spPr>
          <a:xfrm>
            <a:off x="3200602" y="3790774"/>
            <a:ext cx="1584658" cy="1019534"/>
          </a:xfrm>
          <a:prstGeom prst="bentConnector3">
            <a:avLst/>
          </a:prstGeom>
          <a:ln w="5715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29F2A948-0F29-9A3D-89C3-285A67FC39E5}"/>
              </a:ext>
            </a:extLst>
          </p:cNvPr>
          <p:cNvSpPr txBox="1"/>
          <p:nvPr/>
        </p:nvSpPr>
        <p:spPr>
          <a:xfrm>
            <a:off x="3291891" y="3361281"/>
            <a:ext cx="701040" cy="369332"/>
          </a:xfrm>
          <a:prstGeom prst="rect">
            <a:avLst/>
          </a:prstGeom>
          <a:noFill/>
        </p:spPr>
        <p:txBody>
          <a:bodyPr wrap="square">
            <a:spAutoFit/>
          </a:bodyPr>
          <a:lstStyle/>
          <a:p>
            <a:r>
              <a:rPr lang="en-CA" sz="1800" b="1" dirty="0">
                <a:solidFill>
                  <a:schemeClr val="accent3">
                    <a:lumMod val="75000"/>
                  </a:schemeClr>
                </a:solidFill>
                <a:latin typeface="Arial" panose="020B0604020202020204" pitchFamily="34" charset="0"/>
                <a:cs typeface="Arial" panose="020B0604020202020204" pitchFamily="34" charset="0"/>
              </a:rPr>
              <a:t>NO</a:t>
            </a:r>
            <a:endParaRPr lang="en-US" b="1" dirty="0">
              <a:solidFill>
                <a:schemeClr val="accent3">
                  <a:lumMod val="75000"/>
                </a:schemeClr>
              </a:solidFill>
            </a:endParaRPr>
          </a:p>
        </p:txBody>
      </p:sp>
      <p:cxnSp>
        <p:nvCxnSpPr>
          <p:cNvPr id="46" name="Straight Arrow Connector 45">
            <a:extLst>
              <a:ext uri="{FF2B5EF4-FFF2-40B4-BE49-F238E27FC236}">
                <a16:creationId xmlns:a16="http://schemas.microsoft.com/office/drawing/2014/main" id="{A8129FE9-20AD-8980-7780-CA0602558E06}"/>
              </a:ext>
            </a:extLst>
          </p:cNvPr>
          <p:cNvCxnSpPr>
            <a:stCxn id="28" idx="3"/>
            <a:endCxn id="30" idx="1"/>
          </p:cNvCxnSpPr>
          <p:nvPr/>
        </p:nvCxnSpPr>
        <p:spPr>
          <a:xfrm>
            <a:off x="6842862" y="2866996"/>
            <a:ext cx="1251723" cy="0"/>
          </a:xfrm>
          <a:prstGeom prst="straightConnector1">
            <a:avLst/>
          </a:prstGeom>
          <a:ln w="5715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204AFDDF-80CE-7AF4-0B30-473F6F5EA216}"/>
              </a:ext>
            </a:extLst>
          </p:cNvPr>
          <p:cNvSpPr txBox="1"/>
          <p:nvPr/>
        </p:nvSpPr>
        <p:spPr>
          <a:xfrm>
            <a:off x="7170623" y="2497663"/>
            <a:ext cx="701040" cy="369332"/>
          </a:xfrm>
          <a:prstGeom prst="rect">
            <a:avLst/>
          </a:prstGeom>
          <a:noFill/>
        </p:spPr>
        <p:txBody>
          <a:bodyPr wrap="square">
            <a:spAutoFit/>
          </a:bodyPr>
          <a:lstStyle/>
          <a:p>
            <a:r>
              <a:rPr lang="en-CA" sz="1800" b="1" dirty="0">
                <a:solidFill>
                  <a:schemeClr val="accent3">
                    <a:lumMod val="75000"/>
                  </a:schemeClr>
                </a:solidFill>
                <a:latin typeface="Arial" panose="020B0604020202020204" pitchFamily="34" charset="0"/>
                <a:cs typeface="Arial" panose="020B0604020202020204" pitchFamily="34" charset="0"/>
              </a:rPr>
              <a:t>NO</a:t>
            </a:r>
            <a:endParaRPr lang="en-US" b="1" dirty="0">
              <a:solidFill>
                <a:schemeClr val="accent3">
                  <a:lumMod val="75000"/>
                </a:schemeClr>
              </a:solidFill>
            </a:endParaRPr>
          </a:p>
        </p:txBody>
      </p:sp>
    </p:spTree>
    <p:extLst>
      <p:ext uri="{BB962C8B-B14F-4D97-AF65-F5344CB8AC3E}">
        <p14:creationId xmlns:p14="http://schemas.microsoft.com/office/powerpoint/2010/main" val="14361188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1" name="Title 72">
            <a:extLst>
              <a:ext uri="{FF2B5EF4-FFF2-40B4-BE49-F238E27FC236}">
                <a16:creationId xmlns:a16="http://schemas.microsoft.com/office/drawing/2014/main" id="{AFD9B66F-59C4-13ED-24FB-A82D805D3EA6}"/>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41495156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0E82A-585F-921C-4B7D-D40BD809BD8E}"/>
              </a:ext>
            </a:extLst>
          </p:cNvPr>
          <p:cNvSpPr>
            <a:spLocks noGrp="1"/>
          </p:cNvSpPr>
          <p:nvPr>
            <p:ph type="title"/>
          </p:nvPr>
        </p:nvSpPr>
        <p:spPr/>
        <p:txBody>
          <a:bodyPr>
            <a:normAutofit/>
          </a:bodyPr>
          <a:lstStyle/>
          <a:p>
            <a:r>
              <a:rPr lang="en-GB" dirty="0"/>
              <a:t>Identify </a:t>
            </a:r>
            <a:r>
              <a:rPr lang="en-GB" i="1" dirty="0"/>
              <a:t>what and how to document </a:t>
            </a:r>
            <a:r>
              <a:rPr lang="en-GB" dirty="0"/>
              <a:t>information</a:t>
            </a:r>
            <a:endParaRPr lang="en-BE" dirty="0"/>
          </a:p>
        </p:txBody>
      </p:sp>
      <p:sp>
        <p:nvSpPr>
          <p:cNvPr id="18" name="TextBox 17">
            <a:extLst>
              <a:ext uri="{FF2B5EF4-FFF2-40B4-BE49-F238E27FC236}">
                <a16:creationId xmlns:a16="http://schemas.microsoft.com/office/drawing/2014/main" id="{34B7B0C8-C7D6-C28A-6A10-E7A286AB5291}"/>
              </a:ext>
            </a:extLst>
          </p:cNvPr>
          <p:cNvSpPr txBox="1"/>
          <p:nvPr/>
        </p:nvSpPr>
        <p:spPr>
          <a:xfrm>
            <a:off x="1292614" y="1677665"/>
            <a:ext cx="3478576" cy="1569660"/>
          </a:xfrm>
          <a:prstGeom prst="rect">
            <a:avLst/>
          </a:prstGeom>
          <a:noFill/>
        </p:spPr>
        <p:txBody>
          <a:bodyPr wrap="square" lIns="91440" tIns="45720" rIns="91440" bIns="45720" anchor="t">
            <a:spAutoFit/>
          </a:bodyPr>
          <a:lstStyle/>
          <a:p>
            <a:pPr algn="ctr"/>
            <a:r>
              <a:rPr lang="en-GB" sz="2400" dirty="0">
                <a:latin typeface="Arial"/>
                <a:cs typeface="Arial"/>
              </a:rPr>
              <a:t>Information collected during the meeting can be</a:t>
            </a:r>
            <a:r>
              <a:rPr lang="en-GB" sz="2400" b="1" dirty="0">
                <a:latin typeface="Arial"/>
                <a:cs typeface="Arial"/>
              </a:rPr>
              <a:t> personal and sensitive</a:t>
            </a:r>
            <a:endParaRPr lang="en-BE" sz="2400" b="1" dirty="0">
              <a:latin typeface="Arial"/>
              <a:cs typeface="Arial"/>
            </a:endParaRPr>
          </a:p>
        </p:txBody>
      </p:sp>
      <p:sp>
        <p:nvSpPr>
          <p:cNvPr id="20" name="TextBox 19">
            <a:extLst>
              <a:ext uri="{FF2B5EF4-FFF2-40B4-BE49-F238E27FC236}">
                <a16:creationId xmlns:a16="http://schemas.microsoft.com/office/drawing/2014/main" id="{4900ACC2-4DDA-779A-0736-8CBCE6CA2C96}"/>
              </a:ext>
            </a:extLst>
          </p:cNvPr>
          <p:cNvSpPr txBox="1"/>
          <p:nvPr/>
        </p:nvSpPr>
        <p:spPr>
          <a:xfrm>
            <a:off x="6345495" y="1677665"/>
            <a:ext cx="4553893" cy="1569660"/>
          </a:xfrm>
          <a:prstGeom prst="rect">
            <a:avLst/>
          </a:prstGeom>
          <a:noFill/>
        </p:spPr>
        <p:txBody>
          <a:bodyPr wrap="square" lIns="91440" tIns="45720" rIns="91440" bIns="45720" anchor="t">
            <a:spAutoFit/>
          </a:bodyPr>
          <a:lstStyle/>
          <a:p>
            <a:pPr algn="ctr"/>
            <a:r>
              <a:rPr lang="en-GB" sz="2400" dirty="0">
                <a:latin typeface="Arial"/>
                <a:cs typeface="Arial"/>
              </a:rPr>
              <a:t>Information must be collected and documented with </a:t>
            </a:r>
            <a:r>
              <a:rPr lang="en-GB" sz="2400" b="1" dirty="0">
                <a:latin typeface="Arial"/>
                <a:cs typeface="Arial"/>
              </a:rPr>
              <a:t>care, respect, in a safe and child-</a:t>
            </a:r>
            <a:r>
              <a:rPr lang="en-GB" sz="2400" b="1" dirty="0" err="1">
                <a:latin typeface="Arial"/>
                <a:cs typeface="Arial"/>
              </a:rPr>
              <a:t>centered</a:t>
            </a:r>
            <a:r>
              <a:rPr lang="en-GB" sz="2400" b="1" dirty="0">
                <a:latin typeface="Arial"/>
                <a:cs typeface="Arial"/>
              </a:rPr>
              <a:t> way</a:t>
            </a:r>
            <a:endParaRPr lang="en-BE" sz="2400" b="1" dirty="0">
              <a:latin typeface="Arial"/>
              <a:cs typeface="Arial"/>
            </a:endParaRPr>
          </a:p>
        </p:txBody>
      </p:sp>
      <p:grpSp>
        <p:nvGrpSpPr>
          <p:cNvPr id="22" name="Google Shape;314;p4">
            <a:extLst>
              <a:ext uri="{FF2B5EF4-FFF2-40B4-BE49-F238E27FC236}">
                <a16:creationId xmlns:a16="http://schemas.microsoft.com/office/drawing/2014/main" id="{489B1F21-411E-8385-BBCA-0BC7ED94B338}"/>
              </a:ext>
            </a:extLst>
          </p:cNvPr>
          <p:cNvGrpSpPr/>
          <p:nvPr/>
        </p:nvGrpSpPr>
        <p:grpSpPr>
          <a:xfrm>
            <a:off x="2366773" y="3670407"/>
            <a:ext cx="1682713" cy="2064919"/>
            <a:chOff x="3400707" y="1772174"/>
            <a:chExt cx="3124628" cy="3737192"/>
          </a:xfrm>
          <a:solidFill>
            <a:schemeClr val="accent3">
              <a:lumMod val="75000"/>
            </a:schemeClr>
          </a:solidFill>
        </p:grpSpPr>
        <p:sp>
          <p:nvSpPr>
            <p:cNvPr id="26" name="Google Shape;315;p4">
              <a:extLst>
                <a:ext uri="{FF2B5EF4-FFF2-40B4-BE49-F238E27FC236}">
                  <a16:creationId xmlns:a16="http://schemas.microsoft.com/office/drawing/2014/main" id="{E8727B7B-A041-8440-BAAC-A5977568B184}"/>
                </a:ext>
              </a:extLst>
            </p:cNvPr>
            <p:cNvSpPr/>
            <p:nvPr/>
          </p:nvSpPr>
          <p:spPr>
            <a:xfrm>
              <a:off x="3400707" y="2359766"/>
              <a:ext cx="1412240" cy="141224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7" name="Google Shape;317;p4">
              <a:extLst>
                <a:ext uri="{FF2B5EF4-FFF2-40B4-BE49-F238E27FC236}">
                  <a16:creationId xmlns:a16="http://schemas.microsoft.com/office/drawing/2014/main" id="{DB2BE007-F6E3-1523-EBC2-D7054F76B38E}"/>
                </a:ext>
              </a:extLst>
            </p:cNvPr>
            <p:cNvSpPr/>
            <p:nvPr/>
          </p:nvSpPr>
          <p:spPr>
            <a:xfrm>
              <a:off x="3400707" y="4048152"/>
              <a:ext cx="1335891" cy="1461214"/>
            </a:xfrm>
            <a:prstGeom prst="round2SameRect">
              <a:avLst>
                <a:gd name="adj1" fmla="val 50000"/>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8" name="Google Shape;319;p4">
              <a:extLst>
                <a:ext uri="{FF2B5EF4-FFF2-40B4-BE49-F238E27FC236}">
                  <a16:creationId xmlns:a16="http://schemas.microsoft.com/office/drawing/2014/main" id="{A58ED701-4625-6CA8-71D3-7698DEA5906A}"/>
                </a:ext>
              </a:extLst>
            </p:cNvPr>
            <p:cNvSpPr/>
            <p:nvPr/>
          </p:nvSpPr>
          <p:spPr>
            <a:xfrm>
              <a:off x="4351096" y="2702772"/>
              <a:ext cx="771005" cy="771004"/>
            </a:xfrm>
            <a:prstGeom prst="chord">
              <a:avLst>
                <a:gd name="adj1" fmla="val 2700000"/>
                <a:gd name="adj2" fmla="val 9734345"/>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29" name="Google Shape;321;p4">
              <a:extLst>
                <a:ext uri="{FF2B5EF4-FFF2-40B4-BE49-F238E27FC236}">
                  <a16:creationId xmlns:a16="http://schemas.microsoft.com/office/drawing/2014/main" id="{B9D2E692-234D-EF5B-1A92-1C29AADA6F96}"/>
                </a:ext>
              </a:extLst>
            </p:cNvPr>
            <p:cNvSpPr/>
            <p:nvPr/>
          </p:nvSpPr>
          <p:spPr>
            <a:xfrm>
              <a:off x="5001335" y="1772174"/>
              <a:ext cx="1524000" cy="1175183"/>
            </a:xfrm>
            <a:prstGeom prst="wedgeRoundRectCallou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40" name="Group 39">
            <a:extLst>
              <a:ext uri="{FF2B5EF4-FFF2-40B4-BE49-F238E27FC236}">
                <a16:creationId xmlns:a16="http://schemas.microsoft.com/office/drawing/2014/main" id="{64364AC4-6390-0859-F1F1-779165ED8C86}"/>
              </a:ext>
            </a:extLst>
          </p:cNvPr>
          <p:cNvGrpSpPr/>
          <p:nvPr/>
        </p:nvGrpSpPr>
        <p:grpSpPr>
          <a:xfrm>
            <a:off x="6892569" y="3776062"/>
            <a:ext cx="3646058" cy="2191191"/>
            <a:chOff x="6810926" y="3510188"/>
            <a:chExt cx="4088462" cy="2457065"/>
          </a:xfrm>
        </p:grpSpPr>
        <p:sp>
          <p:nvSpPr>
            <p:cNvPr id="30" name="Rectangle: Single Corner Snipped 29">
              <a:extLst>
                <a:ext uri="{FF2B5EF4-FFF2-40B4-BE49-F238E27FC236}">
                  <a16:creationId xmlns:a16="http://schemas.microsoft.com/office/drawing/2014/main" id="{662AD259-BEE4-86DB-8A68-3F1862E19E7C}"/>
                </a:ext>
              </a:extLst>
            </p:cNvPr>
            <p:cNvSpPr/>
            <p:nvPr/>
          </p:nvSpPr>
          <p:spPr>
            <a:xfrm rot="20305618">
              <a:off x="7260773" y="3510188"/>
              <a:ext cx="1763485" cy="2008414"/>
            </a:xfrm>
            <a:prstGeom prst="snip1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A0139614-209C-5CFA-6990-D0987FB558E3}"/>
                </a:ext>
              </a:extLst>
            </p:cNvPr>
            <p:cNvSpPr/>
            <p:nvPr/>
          </p:nvSpPr>
          <p:spPr>
            <a:xfrm>
              <a:off x="6810926" y="4610596"/>
              <a:ext cx="4088462" cy="1356657"/>
            </a:xfrm>
            <a:prstGeom prst="rect">
              <a:avLst/>
            </a:prstGeom>
            <a:solidFill>
              <a:schemeClr val="accent3">
                <a:lumMod val="75000"/>
              </a:schemeClr>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Google Shape;321;p4">
              <a:extLst>
                <a:ext uri="{FF2B5EF4-FFF2-40B4-BE49-F238E27FC236}">
                  <a16:creationId xmlns:a16="http://schemas.microsoft.com/office/drawing/2014/main" id="{1300043D-BD0D-6F80-9160-238F4E902D6A}"/>
                </a:ext>
              </a:extLst>
            </p:cNvPr>
            <p:cNvSpPr/>
            <p:nvPr/>
          </p:nvSpPr>
          <p:spPr>
            <a:xfrm rot="20422007">
              <a:off x="8125034" y="3954372"/>
              <a:ext cx="492898" cy="389963"/>
            </a:xfrm>
            <a:prstGeom prst="wedgeRoundRectCallout">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8" name="Google Shape;321;p4">
              <a:extLst>
                <a:ext uri="{FF2B5EF4-FFF2-40B4-BE49-F238E27FC236}">
                  <a16:creationId xmlns:a16="http://schemas.microsoft.com/office/drawing/2014/main" id="{B2616CD7-778C-4BD9-0260-C56BCC2F5B99}"/>
                </a:ext>
              </a:extLst>
            </p:cNvPr>
            <p:cNvSpPr/>
            <p:nvPr/>
          </p:nvSpPr>
          <p:spPr>
            <a:xfrm rot="20422007">
              <a:off x="7421065" y="3923791"/>
              <a:ext cx="492898" cy="389963"/>
            </a:xfrm>
            <a:prstGeom prst="wedgeRoundRectCallout">
              <a:avLst>
                <a:gd name="adj1" fmla="val 18500"/>
                <a:gd name="adj2" fmla="val 64479"/>
                <a:gd name="adj3" fmla="val 16667"/>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39" name="Rectangle 38">
              <a:extLst>
                <a:ext uri="{FF2B5EF4-FFF2-40B4-BE49-F238E27FC236}">
                  <a16:creationId xmlns:a16="http://schemas.microsoft.com/office/drawing/2014/main" id="{49B6533A-199C-F1F4-5E25-C04864EAA31E}"/>
                </a:ext>
              </a:extLst>
            </p:cNvPr>
            <p:cNvSpPr/>
            <p:nvPr/>
          </p:nvSpPr>
          <p:spPr>
            <a:xfrm>
              <a:off x="8371483" y="5232137"/>
              <a:ext cx="960243" cy="1648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4817867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Oval 44">
            <a:extLst>
              <a:ext uri="{FF2B5EF4-FFF2-40B4-BE49-F238E27FC236}">
                <a16:creationId xmlns:a16="http://schemas.microsoft.com/office/drawing/2014/main" id="{77287E87-479D-D468-80AE-88C5ED8CCD11}"/>
              </a:ext>
            </a:extLst>
          </p:cNvPr>
          <p:cNvSpPr/>
          <p:nvPr/>
        </p:nvSpPr>
        <p:spPr>
          <a:xfrm flipH="1">
            <a:off x="5272876" y="1613795"/>
            <a:ext cx="4443656" cy="4443656"/>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Oval 43">
            <a:extLst>
              <a:ext uri="{FF2B5EF4-FFF2-40B4-BE49-F238E27FC236}">
                <a16:creationId xmlns:a16="http://schemas.microsoft.com/office/drawing/2014/main" id="{BF1C7D15-3C49-553B-02BF-7B0F016B0E26}"/>
              </a:ext>
            </a:extLst>
          </p:cNvPr>
          <p:cNvSpPr/>
          <p:nvPr/>
        </p:nvSpPr>
        <p:spPr>
          <a:xfrm flipH="1">
            <a:off x="3453826" y="3776370"/>
            <a:ext cx="1212972" cy="1212972"/>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726B60B8-EC45-46AB-BEC5-70BAA73B7000}"/>
              </a:ext>
            </a:extLst>
          </p:cNvPr>
          <p:cNvGrpSpPr/>
          <p:nvPr/>
        </p:nvGrpSpPr>
        <p:grpSpPr>
          <a:xfrm>
            <a:off x="2405707" y="2700800"/>
            <a:ext cx="1945913" cy="2554870"/>
            <a:chOff x="4136464" y="1683432"/>
            <a:chExt cx="3102257" cy="3993468"/>
          </a:xfrm>
          <a:solidFill>
            <a:schemeClr val="accent3">
              <a:lumMod val="75000"/>
            </a:schemeClr>
          </a:solidFill>
        </p:grpSpPr>
        <p:sp>
          <p:nvSpPr>
            <p:cNvPr id="10" name="Round Same Side Corner Rectangle 3">
              <a:extLst>
                <a:ext uri="{FF2B5EF4-FFF2-40B4-BE49-F238E27FC236}">
                  <a16:creationId xmlns:a16="http://schemas.microsoft.com/office/drawing/2014/main" id="{91034049-6E84-48B9-93BA-5DE6E318B087}"/>
                </a:ext>
              </a:extLst>
            </p:cNvPr>
            <p:cNvSpPr/>
            <p:nvPr/>
          </p:nvSpPr>
          <p:spPr>
            <a:xfrm>
              <a:off x="4857443" y="3002034"/>
              <a:ext cx="1224623" cy="2674866"/>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Oval 10">
              <a:extLst>
                <a:ext uri="{FF2B5EF4-FFF2-40B4-BE49-F238E27FC236}">
                  <a16:creationId xmlns:a16="http://schemas.microsoft.com/office/drawing/2014/main" id="{A86ABFBF-B986-46C5-AEAA-341D2D1ACFA2}"/>
                </a:ext>
              </a:extLst>
            </p:cNvPr>
            <p:cNvSpPr/>
            <p:nvPr/>
          </p:nvSpPr>
          <p:spPr>
            <a:xfrm>
              <a:off x="4857457" y="1683432"/>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2" name="Group 11">
              <a:extLst>
                <a:ext uri="{FF2B5EF4-FFF2-40B4-BE49-F238E27FC236}">
                  <a16:creationId xmlns:a16="http://schemas.microsoft.com/office/drawing/2014/main" id="{7BB60BD0-3469-470C-911E-AC6A668F1EAC}"/>
                </a:ext>
              </a:extLst>
            </p:cNvPr>
            <p:cNvGrpSpPr/>
            <p:nvPr/>
          </p:nvGrpSpPr>
          <p:grpSpPr>
            <a:xfrm rot="21105829" flipH="1">
              <a:off x="5888792" y="3262923"/>
              <a:ext cx="564104" cy="1525212"/>
              <a:chOff x="7916671" y="3937945"/>
              <a:chExt cx="553322" cy="1525212"/>
            </a:xfrm>
            <a:grpFill/>
          </p:grpSpPr>
          <p:sp>
            <p:nvSpPr>
              <p:cNvPr id="22" name="Round Same Side Corner Rectangle 25">
                <a:extLst>
                  <a:ext uri="{FF2B5EF4-FFF2-40B4-BE49-F238E27FC236}">
                    <a16:creationId xmlns:a16="http://schemas.microsoft.com/office/drawing/2014/main" id="{D135A786-8E0A-46E1-973E-BFE3345FDB65}"/>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Oval 22">
                <a:extLst>
                  <a:ext uri="{FF2B5EF4-FFF2-40B4-BE49-F238E27FC236}">
                    <a16:creationId xmlns:a16="http://schemas.microsoft.com/office/drawing/2014/main" id="{B6FC7E44-BC2E-4FAE-971A-128DF9F53217}"/>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19" name="Rectangle: Single Corner Snipped 18">
              <a:extLst>
                <a:ext uri="{FF2B5EF4-FFF2-40B4-BE49-F238E27FC236}">
                  <a16:creationId xmlns:a16="http://schemas.microsoft.com/office/drawing/2014/main" id="{613EAADC-6434-4458-984B-F046D27620AA}"/>
                </a:ext>
              </a:extLst>
            </p:cNvPr>
            <p:cNvSpPr/>
            <p:nvPr/>
          </p:nvSpPr>
          <p:spPr>
            <a:xfrm rot="1906663">
              <a:off x="6406396" y="3823994"/>
              <a:ext cx="832325" cy="1083079"/>
            </a:xfrm>
            <a:prstGeom prst="snip1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5" name="Group 14">
              <a:extLst>
                <a:ext uri="{FF2B5EF4-FFF2-40B4-BE49-F238E27FC236}">
                  <a16:creationId xmlns:a16="http://schemas.microsoft.com/office/drawing/2014/main" id="{35450029-C05B-44AF-8F1A-E98D48CCAE06}"/>
                </a:ext>
              </a:extLst>
            </p:cNvPr>
            <p:cNvGrpSpPr/>
            <p:nvPr/>
          </p:nvGrpSpPr>
          <p:grpSpPr>
            <a:xfrm rot="2000857">
              <a:off x="4136464" y="2830876"/>
              <a:ext cx="1396487" cy="1708760"/>
              <a:chOff x="1030939" y="3462441"/>
              <a:chExt cx="1046313" cy="1280283"/>
            </a:xfrm>
            <a:grpFill/>
          </p:grpSpPr>
          <p:sp>
            <p:nvSpPr>
              <p:cNvPr id="16" name="Round Same Side Corner Rectangle 25">
                <a:extLst>
                  <a:ext uri="{FF2B5EF4-FFF2-40B4-BE49-F238E27FC236}">
                    <a16:creationId xmlns:a16="http://schemas.microsoft.com/office/drawing/2014/main" id="{FB9FA356-669C-4420-B25A-0E9A9422B7B1}"/>
                  </a:ext>
                </a:extLst>
              </p:cNvPr>
              <p:cNvSpPr/>
              <p:nvPr/>
            </p:nvSpPr>
            <p:spPr>
              <a:xfrm rot="6082202" flipH="1">
                <a:off x="1212938" y="4093491"/>
                <a:ext cx="301512" cy="66550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Oval 16">
                <a:extLst>
                  <a:ext uri="{FF2B5EF4-FFF2-40B4-BE49-F238E27FC236}">
                    <a16:creationId xmlns:a16="http://schemas.microsoft.com/office/drawing/2014/main" id="{0A980393-5460-47E3-A962-1D9614F08D88}"/>
                  </a:ext>
                </a:extLst>
              </p:cNvPr>
              <p:cNvSpPr/>
              <p:nvPr/>
            </p:nvSpPr>
            <p:spPr>
              <a:xfrm rot="17268569" flipH="1">
                <a:off x="1720661" y="4386132"/>
                <a:ext cx="360032" cy="3531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Round Same Side Corner Rectangle 25">
                <a:extLst>
                  <a:ext uri="{FF2B5EF4-FFF2-40B4-BE49-F238E27FC236}">
                    <a16:creationId xmlns:a16="http://schemas.microsoft.com/office/drawing/2014/main" id="{251399A8-D27E-4AAE-B4CA-0FDE873FCD71}"/>
                  </a:ext>
                </a:extLst>
              </p:cNvPr>
              <p:cNvSpPr/>
              <p:nvPr/>
            </p:nvSpPr>
            <p:spPr>
              <a:xfrm rot="12691702" flipH="1">
                <a:off x="1241816" y="3462441"/>
                <a:ext cx="306552" cy="11219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4" name="Group 3">
            <a:extLst>
              <a:ext uri="{FF2B5EF4-FFF2-40B4-BE49-F238E27FC236}">
                <a16:creationId xmlns:a16="http://schemas.microsoft.com/office/drawing/2014/main" id="{2EC20A9C-1591-B2EA-AF99-DC5FFABCFD57}"/>
              </a:ext>
            </a:extLst>
          </p:cNvPr>
          <p:cNvGrpSpPr/>
          <p:nvPr/>
        </p:nvGrpSpPr>
        <p:grpSpPr>
          <a:xfrm>
            <a:off x="10228983" y="337468"/>
            <a:ext cx="1587872" cy="1368854"/>
            <a:chOff x="10228983" y="337468"/>
            <a:chExt cx="1587872" cy="1368854"/>
          </a:xfrm>
        </p:grpSpPr>
        <p:sp>
          <p:nvSpPr>
            <p:cNvPr id="27" name="Hexagon 26">
              <a:extLst>
                <a:ext uri="{FF2B5EF4-FFF2-40B4-BE49-F238E27FC236}">
                  <a16:creationId xmlns:a16="http://schemas.microsoft.com/office/drawing/2014/main" id="{16DA2E2B-06E8-4113-EC6C-CD578627596A}"/>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31" name="Group 30">
              <a:extLst>
                <a:ext uri="{FF2B5EF4-FFF2-40B4-BE49-F238E27FC236}">
                  <a16:creationId xmlns:a16="http://schemas.microsoft.com/office/drawing/2014/main" id="{8DBA1197-C096-4EAF-204A-952EAEB896F5}"/>
                </a:ext>
              </a:extLst>
            </p:cNvPr>
            <p:cNvGrpSpPr/>
            <p:nvPr/>
          </p:nvGrpSpPr>
          <p:grpSpPr>
            <a:xfrm>
              <a:off x="10621771" y="762700"/>
              <a:ext cx="562136" cy="634675"/>
              <a:chOff x="760175" y="830142"/>
              <a:chExt cx="867619" cy="979579"/>
            </a:xfrm>
          </p:grpSpPr>
          <p:sp>
            <p:nvSpPr>
              <p:cNvPr id="38" name="Rectangle 37">
                <a:extLst>
                  <a:ext uri="{FF2B5EF4-FFF2-40B4-BE49-F238E27FC236}">
                    <a16:creationId xmlns:a16="http://schemas.microsoft.com/office/drawing/2014/main" id="{126FC0C2-910F-9255-2356-07DE2A4EDEEF}"/>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45</a:t>
                </a:r>
              </a:p>
            </p:txBody>
          </p:sp>
          <p:sp>
            <p:nvSpPr>
              <p:cNvPr id="39" name="Rectangle 38">
                <a:extLst>
                  <a:ext uri="{FF2B5EF4-FFF2-40B4-BE49-F238E27FC236}">
                    <a16:creationId xmlns:a16="http://schemas.microsoft.com/office/drawing/2014/main" id="{92E1C80F-CA2A-7274-773F-FD9C369B20A2}"/>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5" name="Group 34">
              <a:extLst>
                <a:ext uri="{FF2B5EF4-FFF2-40B4-BE49-F238E27FC236}">
                  <a16:creationId xmlns:a16="http://schemas.microsoft.com/office/drawing/2014/main" id="{51BBCFD3-924F-22B0-5F15-C11AA1852DD2}"/>
                </a:ext>
              </a:extLst>
            </p:cNvPr>
            <p:cNvGrpSpPr/>
            <p:nvPr/>
          </p:nvGrpSpPr>
          <p:grpSpPr>
            <a:xfrm>
              <a:off x="11325415" y="762701"/>
              <a:ext cx="182192" cy="634674"/>
              <a:chOff x="2121762" y="2323619"/>
              <a:chExt cx="200378" cy="825210"/>
            </a:xfrm>
          </p:grpSpPr>
          <p:sp>
            <p:nvSpPr>
              <p:cNvPr id="36" name="Isosceles Triangle 35">
                <a:extLst>
                  <a:ext uri="{FF2B5EF4-FFF2-40B4-BE49-F238E27FC236}">
                    <a16:creationId xmlns:a16="http://schemas.microsoft.com/office/drawing/2014/main" id="{5EBE6199-DAD6-1172-2808-31DDE266B2E4}"/>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7" name="Rectangle 36">
                <a:extLst>
                  <a:ext uri="{FF2B5EF4-FFF2-40B4-BE49-F238E27FC236}">
                    <a16:creationId xmlns:a16="http://schemas.microsoft.com/office/drawing/2014/main" id="{BC0B115E-346C-FA58-4243-5A762241C708}"/>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41" name="Rectangle: Single Corner Snipped 40">
            <a:extLst>
              <a:ext uri="{FF2B5EF4-FFF2-40B4-BE49-F238E27FC236}">
                <a16:creationId xmlns:a16="http://schemas.microsoft.com/office/drawing/2014/main" id="{A92079AB-B183-930B-36CC-7F61A2F278BB}"/>
              </a:ext>
            </a:extLst>
          </p:cNvPr>
          <p:cNvSpPr/>
          <p:nvPr/>
        </p:nvSpPr>
        <p:spPr>
          <a:xfrm>
            <a:off x="6111922" y="2109723"/>
            <a:ext cx="3013205" cy="3333294"/>
          </a:xfrm>
          <a:prstGeom prst="snip1Rect">
            <a:avLst>
              <a:gd name="adj" fmla="val 23266"/>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2" name="L-Shape 41">
            <a:extLst>
              <a:ext uri="{FF2B5EF4-FFF2-40B4-BE49-F238E27FC236}">
                <a16:creationId xmlns:a16="http://schemas.microsoft.com/office/drawing/2014/main" id="{6BB28907-BACB-9860-FA6A-B32F9B38B975}"/>
              </a:ext>
            </a:extLst>
          </p:cNvPr>
          <p:cNvSpPr/>
          <p:nvPr/>
        </p:nvSpPr>
        <p:spPr>
          <a:xfrm rot="18361091">
            <a:off x="6395947" y="2521506"/>
            <a:ext cx="704591" cy="358584"/>
          </a:xfrm>
          <a:prstGeom prst="corner">
            <a:avLst>
              <a:gd name="adj1" fmla="val 42208"/>
              <a:gd name="adj2" fmla="val 4335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7" name="Title 46">
            <a:extLst>
              <a:ext uri="{FF2B5EF4-FFF2-40B4-BE49-F238E27FC236}">
                <a16:creationId xmlns:a16="http://schemas.microsoft.com/office/drawing/2014/main" id="{BE37FD80-98F1-412A-4416-C60E4FD1B998}"/>
              </a:ext>
            </a:extLst>
          </p:cNvPr>
          <p:cNvSpPr>
            <a:spLocks noGrp="1"/>
          </p:cNvSpPr>
          <p:nvPr>
            <p:ph type="title"/>
          </p:nvPr>
        </p:nvSpPr>
        <p:spPr/>
        <p:txBody>
          <a:bodyPr/>
          <a:lstStyle/>
          <a:p>
            <a:r>
              <a:rPr lang="en-CA" dirty="0"/>
              <a:t>Preparation checklist</a:t>
            </a:r>
            <a:endParaRPr lang="en-US" dirty="0"/>
          </a:p>
        </p:txBody>
      </p:sp>
      <p:sp>
        <p:nvSpPr>
          <p:cNvPr id="48" name="L-Shape 47">
            <a:extLst>
              <a:ext uri="{FF2B5EF4-FFF2-40B4-BE49-F238E27FC236}">
                <a16:creationId xmlns:a16="http://schemas.microsoft.com/office/drawing/2014/main" id="{FD9E0659-210D-19AA-8BE5-D71C2A6D837D}"/>
              </a:ext>
            </a:extLst>
          </p:cNvPr>
          <p:cNvSpPr/>
          <p:nvPr/>
        </p:nvSpPr>
        <p:spPr>
          <a:xfrm rot="18361091">
            <a:off x="6395947" y="3415044"/>
            <a:ext cx="704591" cy="358584"/>
          </a:xfrm>
          <a:prstGeom prst="corner">
            <a:avLst>
              <a:gd name="adj1" fmla="val 42208"/>
              <a:gd name="adj2" fmla="val 4335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9" name="L-Shape 48">
            <a:extLst>
              <a:ext uri="{FF2B5EF4-FFF2-40B4-BE49-F238E27FC236}">
                <a16:creationId xmlns:a16="http://schemas.microsoft.com/office/drawing/2014/main" id="{1A7556D9-62EB-9BA5-649E-406DA84581EC}"/>
              </a:ext>
            </a:extLst>
          </p:cNvPr>
          <p:cNvSpPr/>
          <p:nvPr/>
        </p:nvSpPr>
        <p:spPr>
          <a:xfrm rot="18361091">
            <a:off x="6395947" y="4335815"/>
            <a:ext cx="704591" cy="358584"/>
          </a:xfrm>
          <a:prstGeom prst="corner">
            <a:avLst>
              <a:gd name="adj1" fmla="val 42208"/>
              <a:gd name="adj2" fmla="val 4335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Tree>
    <p:extLst>
      <p:ext uri="{BB962C8B-B14F-4D97-AF65-F5344CB8AC3E}">
        <p14:creationId xmlns:p14="http://schemas.microsoft.com/office/powerpoint/2010/main" val="23179377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a:extLst>
              <a:ext uri="{FF2B5EF4-FFF2-40B4-BE49-F238E27FC236}">
                <a16:creationId xmlns:a16="http://schemas.microsoft.com/office/drawing/2014/main" id="{8B70B6B7-0975-0B8C-9F93-2664875E0DA6}"/>
              </a:ext>
            </a:extLst>
          </p:cNvPr>
          <p:cNvSpPr>
            <a:spLocks noGrp="1"/>
          </p:cNvSpPr>
          <p:nvPr>
            <p:ph type="title"/>
          </p:nvPr>
        </p:nvSpPr>
        <p:spPr/>
        <p:txBody>
          <a:bodyPr/>
          <a:lstStyle/>
          <a:p>
            <a:r>
              <a:rPr lang="en-CA" dirty="0"/>
              <a:t>Preparation checklist</a:t>
            </a:r>
            <a:endParaRPr lang="en-US" dirty="0"/>
          </a:p>
        </p:txBody>
      </p:sp>
      <p:grpSp>
        <p:nvGrpSpPr>
          <p:cNvPr id="33" name="Group 32">
            <a:extLst>
              <a:ext uri="{FF2B5EF4-FFF2-40B4-BE49-F238E27FC236}">
                <a16:creationId xmlns:a16="http://schemas.microsoft.com/office/drawing/2014/main" id="{8A0416A3-1199-EFA2-9BF8-71052A548481}"/>
              </a:ext>
            </a:extLst>
          </p:cNvPr>
          <p:cNvGrpSpPr/>
          <p:nvPr/>
        </p:nvGrpSpPr>
        <p:grpSpPr>
          <a:xfrm>
            <a:off x="1628613" y="1905263"/>
            <a:ext cx="904240" cy="944880"/>
            <a:chOff x="7345680" y="2484120"/>
            <a:chExt cx="904240" cy="944880"/>
          </a:xfrm>
        </p:grpSpPr>
        <p:sp>
          <p:nvSpPr>
            <p:cNvPr id="34" name="Oval 33">
              <a:extLst>
                <a:ext uri="{FF2B5EF4-FFF2-40B4-BE49-F238E27FC236}">
                  <a16:creationId xmlns:a16="http://schemas.microsoft.com/office/drawing/2014/main" id="{B65582AE-231D-B01C-4CD7-783BF36EA9E2}"/>
                </a:ext>
              </a:extLst>
            </p:cNvPr>
            <p:cNvSpPr/>
            <p:nvPr/>
          </p:nvSpPr>
          <p:spPr>
            <a:xfrm>
              <a:off x="7345680" y="2484120"/>
              <a:ext cx="904240" cy="94488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5" name="L-Shape 34">
              <a:extLst>
                <a:ext uri="{FF2B5EF4-FFF2-40B4-BE49-F238E27FC236}">
                  <a16:creationId xmlns:a16="http://schemas.microsoft.com/office/drawing/2014/main" id="{CEFD1F11-FFCC-1428-D038-12A5D79BA26D}"/>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37" name="TextBox 36">
            <a:extLst>
              <a:ext uri="{FF2B5EF4-FFF2-40B4-BE49-F238E27FC236}">
                <a16:creationId xmlns:a16="http://schemas.microsoft.com/office/drawing/2014/main" id="{AB8C673B-77D7-5734-EF91-B0DF1288D028}"/>
              </a:ext>
            </a:extLst>
          </p:cNvPr>
          <p:cNvSpPr txBox="1"/>
          <p:nvPr/>
        </p:nvSpPr>
        <p:spPr>
          <a:xfrm>
            <a:off x="838200" y="3145438"/>
            <a:ext cx="3074664" cy="1631216"/>
          </a:xfrm>
          <a:prstGeom prst="rect">
            <a:avLst/>
          </a:prstGeom>
          <a:noFill/>
        </p:spPr>
        <p:txBody>
          <a:bodyPr wrap="square">
            <a:spAutoFit/>
          </a:bodyPr>
          <a:lstStyle/>
          <a:p>
            <a:r>
              <a:rPr lang="en-GB" sz="2000" dirty="0">
                <a:effectLst/>
                <a:latin typeface="Arial" panose="020B0604020202020204" pitchFamily="34" charset="0"/>
                <a:cs typeface="Arial" panose="020B0604020202020204" pitchFamily="34" charset="0"/>
              </a:rPr>
              <a:t>I have identified the most appropriate (i.e. safe, private, quiet, accessible, child friendly) </a:t>
            </a:r>
            <a:r>
              <a:rPr lang="en-GB" sz="2000" b="1" dirty="0">
                <a:effectLst/>
                <a:latin typeface="Arial" panose="020B0604020202020204" pitchFamily="34" charset="0"/>
                <a:cs typeface="Arial" panose="020B0604020202020204" pitchFamily="34" charset="0"/>
              </a:rPr>
              <a:t>space</a:t>
            </a:r>
            <a:r>
              <a:rPr lang="en-GB" sz="2000" dirty="0">
                <a:effectLst/>
                <a:latin typeface="Arial" panose="020B0604020202020204" pitchFamily="34" charset="0"/>
                <a:cs typeface="Arial" panose="020B0604020202020204" pitchFamily="34" charset="0"/>
              </a:rPr>
              <a:t> to meet</a:t>
            </a:r>
          </a:p>
        </p:txBody>
      </p:sp>
      <p:grpSp>
        <p:nvGrpSpPr>
          <p:cNvPr id="38" name="Group 37">
            <a:extLst>
              <a:ext uri="{FF2B5EF4-FFF2-40B4-BE49-F238E27FC236}">
                <a16:creationId xmlns:a16="http://schemas.microsoft.com/office/drawing/2014/main" id="{B30AF7CC-877F-F2FF-34E6-4600763C43B7}"/>
              </a:ext>
            </a:extLst>
          </p:cNvPr>
          <p:cNvGrpSpPr/>
          <p:nvPr/>
        </p:nvGrpSpPr>
        <p:grpSpPr>
          <a:xfrm>
            <a:off x="5516866" y="1905263"/>
            <a:ext cx="904240" cy="944880"/>
            <a:chOff x="7345680" y="2484120"/>
            <a:chExt cx="904240" cy="944880"/>
          </a:xfrm>
        </p:grpSpPr>
        <p:sp>
          <p:nvSpPr>
            <p:cNvPr id="39" name="Oval 38">
              <a:extLst>
                <a:ext uri="{FF2B5EF4-FFF2-40B4-BE49-F238E27FC236}">
                  <a16:creationId xmlns:a16="http://schemas.microsoft.com/office/drawing/2014/main" id="{9F9F6415-FB5C-079F-F5B7-358DCC93CF29}"/>
                </a:ext>
              </a:extLst>
            </p:cNvPr>
            <p:cNvSpPr/>
            <p:nvPr/>
          </p:nvSpPr>
          <p:spPr>
            <a:xfrm>
              <a:off x="7345680" y="2484120"/>
              <a:ext cx="904240" cy="94488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0" name="L-Shape 39">
              <a:extLst>
                <a:ext uri="{FF2B5EF4-FFF2-40B4-BE49-F238E27FC236}">
                  <a16:creationId xmlns:a16="http://schemas.microsoft.com/office/drawing/2014/main" id="{900B42F5-8456-A2B9-9413-1D4DA80D712C}"/>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41" name="TextBox 40">
            <a:extLst>
              <a:ext uri="{FF2B5EF4-FFF2-40B4-BE49-F238E27FC236}">
                <a16:creationId xmlns:a16="http://schemas.microsoft.com/office/drawing/2014/main" id="{B1AAD0A5-B0CF-C383-D7B6-163B200BC183}"/>
              </a:ext>
            </a:extLst>
          </p:cNvPr>
          <p:cNvSpPr txBox="1"/>
          <p:nvPr/>
        </p:nvSpPr>
        <p:spPr>
          <a:xfrm>
            <a:off x="4414157" y="3145438"/>
            <a:ext cx="3505200" cy="2554545"/>
          </a:xfrm>
          <a:prstGeom prst="rect">
            <a:avLst/>
          </a:prstGeom>
          <a:noFill/>
        </p:spPr>
        <p:txBody>
          <a:bodyPr wrap="square" lIns="91440" tIns="45720" rIns="91440" bIns="45720" anchor="t">
            <a:spAutoFit/>
          </a:bodyPr>
          <a:lstStyle/>
          <a:p>
            <a:r>
              <a:rPr lang="en-GB" sz="2000" dirty="0">
                <a:effectLst/>
                <a:latin typeface="Arial"/>
                <a:cs typeface="Arial"/>
              </a:rPr>
              <a:t>I have identified the most appropriate </a:t>
            </a:r>
            <a:r>
              <a:rPr lang="en-GB" sz="2000" b="1" dirty="0">
                <a:effectLst/>
                <a:latin typeface="Arial"/>
                <a:cs typeface="Arial"/>
              </a:rPr>
              <a:t>trusted adult </a:t>
            </a:r>
            <a:r>
              <a:rPr lang="en-GB" sz="2000" dirty="0">
                <a:effectLst/>
                <a:latin typeface="Arial"/>
                <a:cs typeface="Arial"/>
              </a:rPr>
              <a:t>who can support the child and provide consent (if relevant), </a:t>
            </a:r>
            <a:r>
              <a:rPr lang="en-GB" sz="2000" dirty="0">
                <a:latin typeface="Arial"/>
                <a:cs typeface="Arial"/>
              </a:rPr>
              <a:t>prioritizing </a:t>
            </a:r>
            <a:r>
              <a:rPr lang="en-GB" sz="2000" dirty="0">
                <a:effectLst/>
                <a:latin typeface="Arial"/>
                <a:cs typeface="Arial"/>
              </a:rPr>
              <a:t>the </a:t>
            </a:r>
            <a:r>
              <a:rPr lang="en-GB" sz="2000" b="1" dirty="0">
                <a:effectLst/>
                <a:latin typeface="Arial"/>
                <a:cs typeface="Arial"/>
              </a:rPr>
              <a:t>child’s parent/</a:t>
            </a:r>
            <a:r>
              <a:rPr lang="en-GB" sz="2000" b="1" dirty="0">
                <a:latin typeface="Arial"/>
                <a:cs typeface="Arial"/>
              </a:rPr>
              <a:t>primary caregiver</a:t>
            </a:r>
            <a:r>
              <a:rPr lang="en-GB" sz="2000" b="1" dirty="0">
                <a:effectLst/>
                <a:latin typeface="Arial"/>
                <a:cs typeface="Arial"/>
              </a:rPr>
              <a:t> </a:t>
            </a:r>
            <a:r>
              <a:rPr lang="en-GB" sz="2000" dirty="0">
                <a:effectLst/>
                <a:latin typeface="Arial"/>
                <a:cs typeface="Arial"/>
              </a:rPr>
              <a:t>if </a:t>
            </a:r>
            <a:r>
              <a:rPr lang="en-GB" sz="2000" dirty="0">
                <a:latin typeface="Arial"/>
                <a:cs typeface="Arial"/>
              </a:rPr>
              <a:t>safe and appropriate</a:t>
            </a:r>
            <a:r>
              <a:rPr lang="en-GB" sz="2000" dirty="0">
                <a:effectLst/>
                <a:latin typeface="Arial"/>
                <a:cs typeface="Arial"/>
              </a:rPr>
              <a:t>.</a:t>
            </a:r>
            <a:r>
              <a:rPr lang="en-GB" sz="2000" dirty="0">
                <a:latin typeface="Arial"/>
                <a:cs typeface="Arial"/>
              </a:rPr>
              <a:t> </a:t>
            </a:r>
            <a:endParaRPr lang="en-GB" sz="2000" dirty="0">
              <a:effectLst/>
              <a:latin typeface="Arial"/>
              <a:cs typeface="Arial"/>
            </a:endParaRPr>
          </a:p>
        </p:txBody>
      </p:sp>
      <p:grpSp>
        <p:nvGrpSpPr>
          <p:cNvPr id="42" name="Group 41">
            <a:extLst>
              <a:ext uri="{FF2B5EF4-FFF2-40B4-BE49-F238E27FC236}">
                <a16:creationId xmlns:a16="http://schemas.microsoft.com/office/drawing/2014/main" id="{A387E9F4-06D5-90AB-8E12-C887836B2459}"/>
              </a:ext>
            </a:extLst>
          </p:cNvPr>
          <p:cNvGrpSpPr/>
          <p:nvPr/>
        </p:nvGrpSpPr>
        <p:grpSpPr>
          <a:xfrm>
            <a:off x="9582388" y="1905263"/>
            <a:ext cx="904240" cy="944880"/>
            <a:chOff x="7345680" y="2484120"/>
            <a:chExt cx="904240" cy="944880"/>
          </a:xfrm>
        </p:grpSpPr>
        <p:sp>
          <p:nvSpPr>
            <p:cNvPr id="43" name="Oval 42">
              <a:extLst>
                <a:ext uri="{FF2B5EF4-FFF2-40B4-BE49-F238E27FC236}">
                  <a16:creationId xmlns:a16="http://schemas.microsoft.com/office/drawing/2014/main" id="{4F64B1C6-29DA-9F6E-1C81-2126866B4AE1}"/>
                </a:ext>
              </a:extLst>
            </p:cNvPr>
            <p:cNvSpPr/>
            <p:nvPr/>
          </p:nvSpPr>
          <p:spPr>
            <a:xfrm>
              <a:off x="7345680" y="2484120"/>
              <a:ext cx="904240" cy="94488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4" name="L-Shape 43">
              <a:extLst>
                <a:ext uri="{FF2B5EF4-FFF2-40B4-BE49-F238E27FC236}">
                  <a16:creationId xmlns:a16="http://schemas.microsoft.com/office/drawing/2014/main" id="{1255AF6D-A282-C158-0BDD-054E72B36EE7}"/>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45" name="TextBox 44">
            <a:extLst>
              <a:ext uri="{FF2B5EF4-FFF2-40B4-BE49-F238E27FC236}">
                <a16:creationId xmlns:a16="http://schemas.microsoft.com/office/drawing/2014/main" id="{F65E9E26-C1E2-C07F-7475-235B7B6BF948}"/>
              </a:ext>
            </a:extLst>
          </p:cNvPr>
          <p:cNvSpPr txBox="1"/>
          <p:nvPr/>
        </p:nvSpPr>
        <p:spPr>
          <a:xfrm>
            <a:off x="8420650" y="3145438"/>
            <a:ext cx="3074664" cy="1631216"/>
          </a:xfrm>
          <a:prstGeom prst="rect">
            <a:avLst/>
          </a:prstGeom>
          <a:noFill/>
        </p:spPr>
        <p:txBody>
          <a:bodyPr wrap="square">
            <a:spAutoFit/>
          </a:bodyPr>
          <a:lstStyle/>
          <a:p>
            <a:r>
              <a:rPr lang="en-GB" sz="2000" dirty="0">
                <a:effectLst/>
                <a:latin typeface="Arial" panose="020B0604020202020204" pitchFamily="34" charset="0"/>
                <a:cs typeface="Arial" panose="020B0604020202020204" pitchFamily="34" charset="0"/>
              </a:rPr>
              <a:t>I have identified the most appropriate (i.e. safest, child friendly) way to</a:t>
            </a:r>
            <a:r>
              <a:rPr lang="en-GB" sz="2000" dirty="0">
                <a:latin typeface="Arial" panose="020B0604020202020204" pitchFamily="34" charset="0"/>
                <a:cs typeface="Arial" panose="020B0604020202020204" pitchFamily="34" charset="0"/>
              </a:rPr>
              <a:t> take </a:t>
            </a:r>
            <a:r>
              <a:rPr lang="en-GB" sz="2000" b="1" dirty="0">
                <a:effectLst/>
                <a:latin typeface="Arial" panose="020B0604020202020204" pitchFamily="34" charset="0"/>
                <a:cs typeface="Arial" panose="020B0604020202020204" pitchFamily="34" charset="0"/>
              </a:rPr>
              <a:t>notes</a:t>
            </a:r>
            <a:r>
              <a:rPr lang="en-GB" sz="2000" dirty="0">
                <a:effectLst/>
                <a:latin typeface="Arial" panose="020B0604020202020204" pitchFamily="34" charset="0"/>
                <a:cs typeface="Arial" panose="020B0604020202020204" pitchFamily="34" charset="0"/>
              </a:rPr>
              <a:t> and manage the child’s information.</a:t>
            </a:r>
            <a:endParaRPr lang="en-US" sz="20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087218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1401F-3D37-49FB-A426-4EBE8127118E}"/>
              </a:ext>
            </a:extLst>
          </p:cNvPr>
          <p:cNvSpPr>
            <a:spLocks noGrp="1"/>
          </p:cNvSpPr>
          <p:nvPr>
            <p:ph type="title"/>
          </p:nvPr>
        </p:nvSpPr>
        <p:spPr/>
        <p:txBody>
          <a:bodyPr>
            <a:normAutofit/>
          </a:bodyPr>
          <a:lstStyle/>
          <a:p>
            <a:r>
              <a:rPr lang="en-CA" dirty="0"/>
              <a:t>Key learning points</a:t>
            </a:r>
          </a:p>
        </p:txBody>
      </p:sp>
      <p:sp>
        <p:nvSpPr>
          <p:cNvPr id="31" name="TextBox 30">
            <a:extLst>
              <a:ext uri="{FF2B5EF4-FFF2-40B4-BE49-F238E27FC236}">
                <a16:creationId xmlns:a16="http://schemas.microsoft.com/office/drawing/2014/main" id="{31CBB58F-5083-4801-92DA-7B1226B29307}"/>
              </a:ext>
            </a:extLst>
          </p:cNvPr>
          <p:cNvSpPr txBox="1"/>
          <p:nvPr/>
        </p:nvSpPr>
        <p:spPr>
          <a:xfrm>
            <a:off x="838200" y="3657437"/>
            <a:ext cx="2095169" cy="959943"/>
          </a:xfrm>
          <a:prstGeom prst="rect">
            <a:avLst/>
          </a:prstGeom>
          <a:noFill/>
        </p:spPr>
        <p:txBody>
          <a:bodyPr wrap="square" lIns="91440" tIns="45720" rIns="91440" bIns="45720" anchor="t">
            <a:spAutoFit/>
          </a:bodyPr>
          <a:lstStyle/>
          <a:p>
            <a:pPr lvl="0" algn="ctr">
              <a:lnSpc>
                <a:spcPct val="107000"/>
              </a:lnSpc>
            </a:pPr>
            <a:r>
              <a:rPr lang="en-US" dirty="0">
                <a:effectLst/>
                <a:latin typeface="Arial"/>
                <a:ea typeface="Helvetica Neue"/>
                <a:cs typeface="Arial"/>
              </a:rPr>
              <a:t>Identify the most appropriate space to meet a child </a:t>
            </a:r>
            <a:endParaRPr lang="en-US" dirty="0">
              <a:effectLst/>
              <a:latin typeface="Arial"/>
              <a:ea typeface="Calibri" panose="020F0502020204030204" pitchFamily="34" charset="0"/>
              <a:cs typeface="Arial"/>
            </a:endParaRPr>
          </a:p>
        </p:txBody>
      </p:sp>
      <p:sp>
        <p:nvSpPr>
          <p:cNvPr id="34" name="5-Point Star 5">
            <a:extLst>
              <a:ext uri="{FF2B5EF4-FFF2-40B4-BE49-F238E27FC236}">
                <a16:creationId xmlns:a16="http://schemas.microsoft.com/office/drawing/2014/main" id="{ECAC8C23-BF90-4E64-B2A2-0921CEE866DC}"/>
              </a:ext>
            </a:extLst>
          </p:cNvPr>
          <p:cNvSpPr/>
          <p:nvPr/>
        </p:nvSpPr>
        <p:spPr>
          <a:xfrm>
            <a:off x="1369582" y="2157549"/>
            <a:ext cx="1051560" cy="1051560"/>
          </a:xfrm>
          <a:prstGeom prst="star5">
            <a:avLst>
              <a:gd name="adj" fmla="val 28143"/>
              <a:gd name="hf" fmla="val 105146"/>
              <a:gd name="vf" fmla="val 11055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5" name="5-Point Star 5">
            <a:extLst>
              <a:ext uri="{FF2B5EF4-FFF2-40B4-BE49-F238E27FC236}">
                <a16:creationId xmlns:a16="http://schemas.microsoft.com/office/drawing/2014/main" id="{581CC547-B3A8-4A6D-8027-E2FFDDDD151A}"/>
              </a:ext>
            </a:extLst>
          </p:cNvPr>
          <p:cNvSpPr/>
          <p:nvPr/>
        </p:nvSpPr>
        <p:spPr>
          <a:xfrm>
            <a:off x="4171597" y="2157549"/>
            <a:ext cx="1051560" cy="1051560"/>
          </a:xfrm>
          <a:prstGeom prst="star5">
            <a:avLst>
              <a:gd name="adj" fmla="val 28143"/>
              <a:gd name="hf" fmla="val 105146"/>
              <a:gd name="vf" fmla="val 11055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6" name="5-Point Star 5">
            <a:extLst>
              <a:ext uri="{FF2B5EF4-FFF2-40B4-BE49-F238E27FC236}">
                <a16:creationId xmlns:a16="http://schemas.microsoft.com/office/drawing/2014/main" id="{AD2A2615-1B05-4976-9B65-4FFF4AF85A3F}"/>
              </a:ext>
            </a:extLst>
          </p:cNvPr>
          <p:cNvSpPr/>
          <p:nvPr/>
        </p:nvSpPr>
        <p:spPr>
          <a:xfrm>
            <a:off x="9775628" y="2157549"/>
            <a:ext cx="1051560" cy="1051560"/>
          </a:xfrm>
          <a:prstGeom prst="star5">
            <a:avLst>
              <a:gd name="adj" fmla="val 28143"/>
              <a:gd name="hf" fmla="val 105146"/>
              <a:gd name="vf" fmla="val 11055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884696BD-CC97-4CD2-9489-3588856402F9}"/>
              </a:ext>
            </a:extLst>
          </p:cNvPr>
          <p:cNvSpPr txBox="1"/>
          <p:nvPr/>
        </p:nvSpPr>
        <p:spPr>
          <a:xfrm>
            <a:off x="9127097" y="3669895"/>
            <a:ext cx="2348623" cy="1256306"/>
          </a:xfrm>
          <a:prstGeom prst="rect">
            <a:avLst/>
          </a:prstGeom>
          <a:noFill/>
        </p:spPr>
        <p:txBody>
          <a:bodyPr wrap="square" lIns="91440" tIns="45720" rIns="91440" bIns="45720" anchor="t">
            <a:spAutoFit/>
          </a:bodyPr>
          <a:lstStyle/>
          <a:p>
            <a:pPr lvl="0" algn="ctr">
              <a:lnSpc>
                <a:spcPct val="107000"/>
              </a:lnSpc>
              <a:spcAft>
                <a:spcPts val="800"/>
              </a:spcAft>
            </a:pPr>
            <a:r>
              <a:rPr lang="en-US" dirty="0">
                <a:effectLst/>
                <a:latin typeface="Arial" panose="020B0604020202020204" pitchFamily="34" charset="0"/>
                <a:ea typeface="Helvetica Neue"/>
                <a:cs typeface="Arial" panose="020B0604020202020204" pitchFamily="34" charset="0"/>
              </a:rPr>
              <a:t>Use your preparation checklist before meeting a child and their family</a:t>
            </a:r>
            <a:endParaRPr lang="en-US" dirty="0">
              <a:effectLst/>
              <a:latin typeface="Arial" panose="020B0604020202020204" pitchFamily="34" charset="0"/>
              <a:ea typeface="Calibri" panose="020F0502020204030204" pitchFamily="34" charset="0"/>
              <a:cs typeface="Arial" panose="020B0604020202020204" pitchFamily="34" charset="0"/>
            </a:endParaRPr>
          </a:p>
        </p:txBody>
      </p:sp>
      <p:sp>
        <p:nvSpPr>
          <p:cNvPr id="11" name="5-Point Star 5">
            <a:extLst>
              <a:ext uri="{FF2B5EF4-FFF2-40B4-BE49-F238E27FC236}">
                <a16:creationId xmlns:a16="http://schemas.microsoft.com/office/drawing/2014/main" id="{679BE20F-E449-4C3E-B7BC-8DA4EE38E0BF}"/>
              </a:ext>
            </a:extLst>
          </p:cNvPr>
          <p:cNvSpPr/>
          <p:nvPr/>
        </p:nvSpPr>
        <p:spPr>
          <a:xfrm>
            <a:off x="6973612" y="2157549"/>
            <a:ext cx="1051560" cy="1051560"/>
          </a:xfrm>
          <a:prstGeom prst="star5">
            <a:avLst>
              <a:gd name="adj" fmla="val 28143"/>
              <a:gd name="hf" fmla="val 105146"/>
              <a:gd name="vf" fmla="val 11055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9E3A1A38-741C-45E8-A83E-106DAD734CAD}"/>
              </a:ext>
            </a:extLst>
          </p:cNvPr>
          <p:cNvSpPr txBox="1"/>
          <p:nvPr/>
        </p:nvSpPr>
        <p:spPr>
          <a:xfrm>
            <a:off x="3523065" y="3669895"/>
            <a:ext cx="2348623" cy="1552669"/>
          </a:xfrm>
          <a:prstGeom prst="rect">
            <a:avLst/>
          </a:prstGeom>
          <a:noFill/>
        </p:spPr>
        <p:txBody>
          <a:bodyPr wrap="square" lIns="91440" tIns="45720" rIns="91440" bIns="45720" anchor="t">
            <a:spAutoFit/>
          </a:bodyPr>
          <a:lstStyle/>
          <a:p>
            <a:pPr algn="ctr">
              <a:lnSpc>
                <a:spcPct val="107000"/>
              </a:lnSpc>
            </a:pPr>
            <a:r>
              <a:rPr lang="en-US" dirty="0">
                <a:effectLst/>
                <a:latin typeface="Arial"/>
                <a:ea typeface="Helvetica Neue"/>
                <a:cs typeface="Arial"/>
              </a:rPr>
              <a:t>Identify a trusted adult to support the child if the parent or caregiver can’t </a:t>
            </a:r>
            <a:r>
              <a:rPr lang="en-US" dirty="0">
                <a:latin typeface="Arial"/>
                <a:ea typeface="Helvetica Neue"/>
                <a:cs typeface="Arial"/>
              </a:rPr>
              <a:t>or shouldn't be</a:t>
            </a:r>
            <a:r>
              <a:rPr lang="en-US" dirty="0">
                <a:effectLst/>
                <a:latin typeface="Arial"/>
                <a:ea typeface="Helvetica Neue"/>
                <a:cs typeface="Arial"/>
              </a:rPr>
              <a:t> present</a:t>
            </a:r>
            <a:endParaRPr lang="en-US" dirty="0">
              <a:effectLst/>
              <a:latin typeface="Arial"/>
              <a:ea typeface="Calibri" panose="020F0502020204030204" pitchFamily="34" charset="0"/>
              <a:cs typeface="Arial"/>
            </a:endParaRPr>
          </a:p>
        </p:txBody>
      </p:sp>
      <p:sp>
        <p:nvSpPr>
          <p:cNvPr id="15" name="TextBox 14">
            <a:extLst>
              <a:ext uri="{FF2B5EF4-FFF2-40B4-BE49-F238E27FC236}">
                <a16:creationId xmlns:a16="http://schemas.microsoft.com/office/drawing/2014/main" id="{15B46E89-8B1C-4B3C-B77D-73E24C87B1B1}"/>
              </a:ext>
            </a:extLst>
          </p:cNvPr>
          <p:cNvSpPr txBox="1"/>
          <p:nvPr/>
        </p:nvSpPr>
        <p:spPr>
          <a:xfrm>
            <a:off x="6479141" y="3707788"/>
            <a:ext cx="2040503" cy="1256306"/>
          </a:xfrm>
          <a:prstGeom prst="rect">
            <a:avLst/>
          </a:prstGeom>
          <a:noFill/>
        </p:spPr>
        <p:txBody>
          <a:bodyPr wrap="square" lIns="91440" tIns="45720" rIns="91440" bIns="45720" anchor="t">
            <a:spAutoFit/>
          </a:bodyPr>
          <a:lstStyle/>
          <a:p>
            <a:pPr lvl="0" algn="ctr">
              <a:lnSpc>
                <a:spcPct val="107000"/>
              </a:lnSpc>
            </a:pPr>
            <a:r>
              <a:rPr lang="en-US" dirty="0">
                <a:effectLst/>
                <a:latin typeface="Arial"/>
                <a:ea typeface="Helvetica Neue"/>
                <a:cs typeface="Arial"/>
              </a:rPr>
              <a:t>Decide how you will take notes to minimize </a:t>
            </a:r>
            <a:r>
              <a:rPr lang="en-US" dirty="0">
                <a:latin typeface="Arial"/>
                <a:ea typeface="Helvetica Neue"/>
                <a:cs typeface="Arial"/>
              </a:rPr>
              <a:t>and protect data</a:t>
            </a:r>
            <a:endParaRPr lang="en-US" dirty="0">
              <a:effectLst/>
              <a:latin typeface="Arial"/>
              <a:ea typeface="Calibri" panose="020F0502020204030204" pitchFamily="34" charset="0"/>
              <a:cs typeface="Arial"/>
            </a:endParaRPr>
          </a:p>
        </p:txBody>
      </p:sp>
    </p:spTree>
    <p:extLst>
      <p:ext uri="{BB962C8B-B14F-4D97-AF65-F5344CB8AC3E}">
        <p14:creationId xmlns:p14="http://schemas.microsoft.com/office/powerpoint/2010/main" val="3939964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4" name="Title 72">
            <a:extLst>
              <a:ext uri="{FF2B5EF4-FFF2-40B4-BE49-F238E27FC236}">
                <a16:creationId xmlns:a16="http://schemas.microsoft.com/office/drawing/2014/main" id="{806E436E-BBBB-758C-924A-72965A0E7E9B}"/>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1</a:t>
            </a:r>
          </a:p>
          <a:p>
            <a:br>
              <a:rPr lang="en-CA" b="1" dirty="0">
                <a:solidFill>
                  <a:schemeClr val="bg1"/>
                </a:solidFill>
                <a:latin typeface="Garamond"/>
              </a:rPr>
            </a:br>
            <a:r>
              <a:rPr lang="en-US" sz="5400" b="1" dirty="0">
                <a:solidFill>
                  <a:schemeClr val="bg1"/>
                </a:solidFill>
                <a:latin typeface="Garamond"/>
              </a:rPr>
              <a:t>Module opening</a:t>
            </a:r>
          </a:p>
        </p:txBody>
      </p:sp>
    </p:spTree>
    <p:extLst>
      <p:ext uri="{BB962C8B-B14F-4D97-AF65-F5344CB8AC3E}">
        <p14:creationId xmlns:p14="http://schemas.microsoft.com/office/powerpoint/2010/main" val="20187687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7" name="Title 72">
            <a:extLst>
              <a:ext uri="{FF2B5EF4-FFF2-40B4-BE49-F238E27FC236}">
                <a16:creationId xmlns:a16="http://schemas.microsoft.com/office/drawing/2014/main" id="{E6FA9A9E-A88E-2D34-4911-924880876EF7}"/>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3</a:t>
            </a:r>
          </a:p>
          <a:p>
            <a:br>
              <a:rPr lang="en-CA" b="1" dirty="0">
                <a:solidFill>
                  <a:schemeClr val="bg1"/>
                </a:solidFill>
                <a:latin typeface="Garamond"/>
              </a:rPr>
            </a:br>
            <a:r>
              <a:rPr lang="en-US" sz="5400" b="1" dirty="0">
                <a:solidFill>
                  <a:schemeClr val="bg1"/>
                </a:solidFill>
                <a:latin typeface="Garamond"/>
              </a:rPr>
              <a:t>Which communication techniques can I use?</a:t>
            </a:r>
          </a:p>
        </p:txBody>
      </p:sp>
    </p:spTree>
    <p:extLst>
      <p:ext uri="{BB962C8B-B14F-4D97-AF65-F5344CB8AC3E}">
        <p14:creationId xmlns:p14="http://schemas.microsoft.com/office/powerpoint/2010/main" val="26236762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p:txBody>
          <a:bodyPr>
            <a:normAutofit/>
          </a:bodyPr>
          <a:lstStyle/>
          <a:p>
            <a:r>
              <a:rPr lang="en-US" dirty="0"/>
              <a:t>Non-verbal communication techniques</a:t>
            </a:r>
            <a:endParaRPr lang="en-CA" dirty="0"/>
          </a:p>
        </p:txBody>
      </p:sp>
      <p:grpSp>
        <p:nvGrpSpPr>
          <p:cNvPr id="31" name="Group 30">
            <a:extLst>
              <a:ext uri="{FF2B5EF4-FFF2-40B4-BE49-F238E27FC236}">
                <a16:creationId xmlns:a16="http://schemas.microsoft.com/office/drawing/2014/main" id="{A20AA436-8187-4640-8C48-8B525EE77A8F}"/>
              </a:ext>
            </a:extLst>
          </p:cNvPr>
          <p:cNvGrpSpPr/>
          <p:nvPr/>
        </p:nvGrpSpPr>
        <p:grpSpPr>
          <a:xfrm>
            <a:off x="3704846" y="2653400"/>
            <a:ext cx="1728037" cy="1762770"/>
            <a:chOff x="4298290" y="1721054"/>
            <a:chExt cx="2660325" cy="2713796"/>
          </a:xfrm>
        </p:grpSpPr>
        <p:sp>
          <p:nvSpPr>
            <p:cNvPr id="30" name="Oval 29">
              <a:extLst>
                <a:ext uri="{FF2B5EF4-FFF2-40B4-BE49-F238E27FC236}">
                  <a16:creationId xmlns:a16="http://schemas.microsoft.com/office/drawing/2014/main" id="{1D8C268B-62AE-495B-B3A1-49FF12763DE2}"/>
                </a:ext>
              </a:extLst>
            </p:cNvPr>
            <p:cNvSpPr/>
            <p:nvPr/>
          </p:nvSpPr>
          <p:spPr>
            <a:xfrm>
              <a:off x="4298290" y="1721054"/>
              <a:ext cx="2660325" cy="271379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Oval 25">
              <a:extLst>
                <a:ext uri="{FF2B5EF4-FFF2-40B4-BE49-F238E27FC236}">
                  <a16:creationId xmlns:a16="http://schemas.microsoft.com/office/drawing/2014/main" id="{BBDB64D1-DBFB-47F2-9076-509D78A13B1C}"/>
                </a:ext>
              </a:extLst>
            </p:cNvPr>
            <p:cNvSpPr/>
            <p:nvPr/>
          </p:nvSpPr>
          <p:spPr>
            <a:xfrm>
              <a:off x="5901426" y="3273847"/>
              <a:ext cx="266701" cy="3810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 name="Flowchart: Terminator 5">
              <a:extLst>
                <a:ext uri="{FF2B5EF4-FFF2-40B4-BE49-F238E27FC236}">
                  <a16:creationId xmlns:a16="http://schemas.microsoft.com/office/drawing/2014/main" id="{4B45F4CB-0E08-4DAB-8E91-381FFD5D9A76}"/>
                </a:ext>
              </a:extLst>
            </p:cNvPr>
            <p:cNvSpPr/>
            <p:nvPr/>
          </p:nvSpPr>
          <p:spPr>
            <a:xfrm rot="20444634">
              <a:off x="4691435" y="2919365"/>
              <a:ext cx="657226" cy="174334"/>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Flowchart: Terminator 27">
              <a:extLst>
                <a:ext uri="{FF2B5EF4-FFF2-40B4-BE49-F238E27FC236}">
                  <a16:creationId xmlns:a16="http://schemas.microsoft.com/office/drawing/2014/main" id="{4CC2718B-7666-4891-8C96-E43F71067BF3}"/>
                </a:ext>
              </a:extLst>
            </p:cNvPr>
            <p:cNvSpPr/>
            <p:nvPr/>
          </p:nvSpPr>
          <p:spPr>
            <a:xfrm rot="1164778">
              <a:off x="5876801" y="2919910"/>
              <a:ext cx="657226" cy="182221"/>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Oval 28">
              <a:extLst>
                <a:ext uri="{FF2B5EF4-FFF2-40B4-BE49-F238E27FC236}">
                  <a16:creationId xmlns:a16="http://schemas.microsoft.com/office/drawing/2014/main" id="{68BFC8D9-AB92-4324-BE9C-E06CDB05FEB8}"/>
                </a:ext>
              </a:extLst>
            </p:cNvPr>
            <p:cNvSpPr/>
            <p:nvPr/>
          </p:nvSpPr>
          <p:spPr>
            <a:xfrm>
              <a:off x="5043683" y="3273847"/>
              <a:ext cx="266701" cy="3810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52" name="Group 51">
            <a:extLst>
              <a:ext uri="{FF2B5EF4-FFF2-40B4-BE49-F238E27FC236}">
                <a16:creationId xmlns:a16="http://schemas.microsoft.com/office/drawing/2014/main" id="{A61D6E2A-0D69-4F13-8404-F24C6D0924FC}"/>
              </a:ext>
            </a:extLst>
          </p:cNvPr>
          <p:cNvGrpSpPr/>
          <p:nvPr/>
        </p:nvGrpSpPr>
        <p:grpSpPr>
          <a:xfrm>
            <a:off x="6363811" y="2658173"/>
            <a:ext cx="1728037" cy="1762770"/>
            <a:chOff x="6259617" y="2545049"/>
            <a:chExt cx="1728037" cy="1762770"/>
          </a:xfrm>
        </p:grpSpPr>
        <p:sp>
          <p:nvSpPr>
            <p:cNvPr id="33" name="Oval 32">
              <a:extLst>
                <a:ext uri="{FF2B5EF4-FFF2-40B4-BE49-F238E27FC236}">
                  <a16:creationId xmlns:a16="http://schemas.microsoft.com/office/drawing/2014/main" id="{E95B6B71-81E4-4EED-BE98-A7DED3A7CC5C}"/>
                </a:ext>
              </a:extLst>
            </p:cNvPr>
            <p:cNvSpPr/>
            <p:nvPr/>
          </p:nvSpPr>
          <p:spPr>
            <a:xfrm>
              <a:off x="6259617" y="2545049"/>
              <a:ext cx="1728037" cy="176277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4" name="Oval 33">
              <a:extLst>
                <a:ext uri="{FF2B5EF4-FFF2-40B4-BE49-F238E27FC236}">
                  <a16:creationId xmlns:a16="http://schemas.microsoft.com/office/drawing/2014/main" id="{4FE36E87-E8BE-4AB7-A52A-9AAA4BA701CB}"/>
                </a:ext>
              </a:extLst>
            </p:cNvPr>
            <p:cNvSpPr/>
            <p:nvPr/>
          </p:nvSpPr>
          <p:spPr>
            <a:xfrm>
              <a:off x="7602982" y="3255694"/>
              <a:ext cx="173238" cy="2474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7" name="Oval 36">
              <a:extLst>
                <a:ext uri="{FF2B5EF4-FFF2-40B4-BE49-F238E27FC236}">
                  <a16:creationId xmlns:a16="http://schemas.microsoft.com/office/drawing/2014/main" id="{81F3290F-461D-4B53-B033-ACF351007865}"/>
                </a:ext>
              </a:extLst>
            </p:cNvPr>
            <p:cNvSpPr/>
            <p:nvPr/>
          </p:nvSpPr>
          <p:spPr>
            <a:xfrm>
              <a:off x="6917031" y="3255694"/>
              <a:ext cx="173238" cy="2474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61" name="Group 60">
            <a:extLst>
              <a:ext uri="{FF2B5EF4-FFF2-40B4-BE49-F238E27FC236}">
                <a16:creationId xmlns:a16="http://schemas.microsoft.com/office/drawing/2014/main" id="{3E727D00-174E-48E7-8963-A68F2FEFA968}"/>
              </a:ext>
            </a:extLst>
          </p:cNvPr>
          <p:cNvGrpSpPr/>
          <p:nvPr/>
        </p:nvGrpSpPr>
        <p:grpSpPr>
          <a:xfrm>
            <a:off x="9085590" y="2475765"/>
            <a:ext cx="1873272" cy="2043822"/>
            <a:chOff x="9392702" y="2466238"/>
            <a:chExt cx="1873272" cy="2043822"/>
          </a:xfrm>
          <a:solidFill>
            <a:schemeClr val="accent3">
              <a:lumMod val="75000"/>
            </a:schemeClr>
          </a:solidFill>
        </p:grpSpPr>
        <p:sp>
          <p:nvSpPr>
            <p:cNvPr id="39" name="Round Same Side Corner Rectangle 46">
              <a:extLst>
                <a:ext uri="{FF2B5EF4-FFF2-40B4-BE49-F238E27FC236}">
                  <a16:creationId xmlns:a16="http://schemas.microsoft.com/office/drawing/2014/main" id="{DCE37FCB-BF6A-499C-BE4E-3F4A48ED41B9}"/>
                </a:ext>
              </a:extLst>
            </p:cNvPr>
            <p:cNvSpPr/>
            <p:nvPr/>
          </p:nvSpPr>
          <p:spPr>
            <a:xfrm>
              <a:off x="9392702" y="3190867"/>
              <a:ext cx="629524" cy="131919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0" name="Oval 39">
              <a:extLst>
                <a:ext uri="{FF2B5EF4-FFF2-40B4-BE49-F238E27FC236}">
                  <a16:creationId xmlns:a16="http://schemas.microsoft.com/office/drawing/2014/main" id="{6F8D158A-B057-4CAA-881C-2046B6F51203}"/>
                </a:ext>
              </a:extLst>
            </p:cNvPr>
            <p:cNvSpPr/>
            <p:nvPr/>
          </p:nvSpPr>
          <p:spPr>
            <a:xfrm>
              <a:off x="9508819" y="2466238"/>
              <a:ext cx="629524" cy="64217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6" name="Round Same Side Corner Rectangle 46">
              <a:extLst>
                <a:ext uri="{FF2B5EF4-FFF2-40B4-BE49-F238E27FC236}">
                  <a16:creationId xmlns:a16="http://schemas.microsoft.com/office/drawing/2014/main" id="{E70A0C76-ACF8-4EE0-86B0-9CA3A38C5B81}"/>
                </a:ext>
              </a:extLst>
            </p:cNvPr>
            <p:cNvSpPr/>
            <p:nvPr/>
          </p:nvSpPr>
          <p:spPr>
            <a:xfrm flipH="1">
              <a:off x="10673284" y="3190867"/>
              <a:ext cx="592690" cy="131919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7" name="Oval 46">
              <a:extLst>
                <a:ext uri="{FF2B5EF4-FFF2-40B4-BE49-F238E27FC236}">
                  <a16:creationId xmlns:a16="http://schemas.microsoft.com/office/drawing/2014/main" id="{F13F01D3-8E9C-4C29-88FA-00BCA5B86D19}"/>
                </a:ext>
              </a:extLst>
            </p:cNvPr>
            <p:cNvSpPr/>
            <p:nvPr/>
          </p:nvSpPr>
          <p:spPr>
            <a:xfrm flipH="1">
              <a:off x="10600239" y="2471335"/>
              <a:ext cx="592690" cy="64217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48" name="Group 47">
              <a:extLst>
                <a:ext uri="{FF2B5EF4-FFF2-40B4-BE49-F238E27FC236}">
                  <a16:creationId xmlns:a16="http://schemas.microsoft.com/office/drawing/2014/main" id="{A31DB218-10BC-4B09-BE7D-7EC9680A4109}"/>
                </a:ext>
              </a:extLst>
            </p:cNvPr>
            <p:cNvGrpSpPr/>
            <p:nvPr/>
          </p:nvGrpSpPr>
          <p:grpSpPr>
            <a:xfrm rot="4835313" flipH="1">
              <a:off x="10279695" y="2944302"/>
              <a:ext cx="357403" cy="841240"/>
              <a:chOff x="2085739" y="3762769"/>
              <a:chExt cx="673376" cy="1492230"/>
            </a:xfrm>
            <a:grpFill/>
          </p:grpSpPr>
          <p:sp>
            <p:nvSpPr>
              <p:cNvPr id="49" name="Round Same Side Corner Rectangle 25">
                <a:extLst>
                  <a:ext uri="{FF2B5EF4-FFF2-40B4-BE49-F238E27FC236}">
                    <a16:creationId xmlns:a16="http://schemas.microsoft.com/office/drawing/2014/main" id="{685BB89A-14D0-419D-8DF8-E1EB95058CD3}"/>
                  </a:ext>
                </a:extLst>
              </p:cNvPr>
              <p:cNvSpPr/>
              <p:nvPr/>
            </p:nvSpPr>
            <p:spPr>
              <a:xfrm rot="9535642" flipH="1">
                <a:off x="2085739" y="3762769"/>
                <a:ext cx="358426"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0" name="Oval 49">
                <a:extLst>
                  <a:ext uri="{FF2B5EF4-FFF2-40B4-BE49-F238E27FC236}">
                    <a16:creationId xmlns:a16="http://schemas.microsoft.com/office/drawing/2014/main" id="{3375DE85-C117-423B-B6E8-3700410282BB}"/>
                  </a:ext>
                </a:extLst>
              </p:cNvPr>
              <p:cNvSpPr/>
              <p:nvPr/>
            </p:nvSpPr>
            <p:spPr>
              <a:xfrm rot="21105829" flipH="1">
                <a:off x="2338159" y="4842089"/>
                <a:ext cx="420956"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60" name="Group 59">
            <a:extLst>
              <a:ext uri="{FF2B5EF4-FFF2-40B4-BE49-F238E27FC236}">
                <a16:creationId xmlns:a16="http://schemas.microsoft.com/office/drawing/2014/main" id="{B5E2AFB2-B5CA-4117-BBC9-1D35695399F4}"/>
              </a:ext>
            </a:extLst>
          </p:cNvPr>
          <p:cNvGrpSpPr/>
          <p:nvPr/>
        </p:nvGrpSpPr>
        <p:grpSpPr>
          <a:xfrm>
            <a:off x="1027852" y="2550160"/>
            <a:ext cx="1969955" cy="2252221"/>
            <a:chOff x="1182992" y="2333520"/>
            <a:chExt cx="2387018" cy="2729044"/>
          </a:xfrm>
          <a:solidFill>
            <a:schemeClr val="accent3">
              <a:lumMod val="75000"/>
            </a:schemeClr>
          </a:solidFill>
        </p:grpSpPr>
        <p:sp>
          <p:nvSpPr>
            <p:cNvPr id="16" name="Oval 15">
              <a:extLst>
                <a:ext uri="{FF2B5EF4-FFF2-40B4-BE49-F238E27FC236}">
                  <a16:creationId xmlns:a16="http://schemas.microsoft.com/office/drawing/2014/main" id="{15E4BF34-4C5D-4CDC-A608-21062612B049}"/>
                </a:ext>
              </a:extLst>
            </p:cNvPr>
            <p:cNvSpPr/>
            <p:nvPr/>
          </p:nvSpPr>
          <p:spPr>
            <a:xfrm>
              <a:off x="1537576" y="2333520"/>
              <a:ext cx="1271749" cy="12973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55" name="Group 54">
              <a:extLst>
                <a:ext uri="{FF2B5EF4-FFF2-40B4-BE49-F238E27FC236}">
                  <a16:creationId xmlns:a16="http://schemas.microsoft.com/office/drawing/2014/main" id="{5A7D1C9B-DCEF-48A7-A9C4-49B5CAC1D702}"/>
                </a:ext>
              </a:extLst>
            </p:cNvPr>
            <p:cNvGrpSpPr/>
            <p:nvPr/>
          </p:nvGrpSpPr>
          <p:grpSpPr>
            <a:xfrm>
              <a:off x="1182992" y="3654854"/>
              <a:ext cx="1578434" cy="1407710"/>
              <a:chOff x="1405016" y="3660312"/>
              <a:chExt cx="1206796" cy="1076269"/>
            </a:xfrm>
            <a:grpFill/>
          </p:grpSpPr>
          <p:sp>
            <p:nvSpPr>
              <p:cNvPr id="17" name="Round Same Side Corner Rectangle 25">
                <a:extLst>
                  <a:ext uri="{FF2B5EF4-FFF2-40B4-BE49-F238E27FC236}">
                    <a16:creationId xmlns:a16="http://schemas.microsoft.com/office/drawing/2014/main" id="{D3D58E72-D58A-46BE-A232-352A1B414BA3}"/>
                  </a:ext>
                </a:extLst>
              </p:cNvPr>
              <p:cNvSpPr/>
              <p:nvPr/>
            </p:nvSpPr>
            <p:spPr>
              <a:xfrm rot="6082202" flipH="1">
                <a:off x="1693587" y="3983954"/>
                <a:ext cx="283995" cy="8611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Oval 17">
                <a:extLst>
                  <a:ext uri="{FF2B5EF4-FFF2-40B4-BE49-F238E27FC236}">
                    <a16:creationId xmlns:a16="http://schemas.microsoft.com/office/drawing/2014/main" id="{FFFE131A-F52C-48BE-A7F1-6E37C31CEB52}"/>
                  </a:ext>
                </a:extLst>
              </p:cNvPr>
              <p:cNvSpPr/>
              <p:nvPr/>
            </p:nvSpPr>
            <p:spPr>
              <a:xfrm rot="17268569" flipH="1">
                <a:off x="2281460" y="4406228"/>
                <a:ext cx="333540" cy="32716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3" name="Round Same Side Corner Rectangle 25">
                <a:extLst>
                  <a:ext uri="{FF2B5EF4-FFF2-40B4-BE49-F238E27FC236}">
                    <a16:creationId xmlns:a16="http://schemas.microsoft.com/office/drawing/2014/main" id="{0EEC657B-D026-4084-91B6-5A2AF7388DD9}"/>
                  </a:ext>
                </a:extLst>
              </p:cNvPr>
              <p:cNvSpPr/>
              <p:nvPr/>
            </p:nvSpPr>
            <p:spPr>
              <a:xfrm rot="12691702" flipH="1">
                <a:off x="1556636" y="3660312"/>
                <a:ext cx="283995" cy="8611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56" name="Group 55">
              <a:extLst>
                <a:ext uri="{FF2B5EF4-FFF2-40B4-BE49-F238E27FC236}">
                  <a16:creationId xmlns:a16="http://schemas.microsoft.com/office/drawing/2014/main" id="{CF2C86DA-4EE2-43EB-9B75-8769AA951D99}"/>
                </a:ext>
              </a:extLst>
            </p:cNvPr>
            <p:cNvGrpSpPr/>
            <p:nvPr/>
          </p:nvGrpSpPr>
          <p:grpSpPr>
            <a:xfrm rot="1664838" flipH="1">
              <a:off x="1940551" y="3924864"/>
              <a:ext cx="1629459" cy="820627"/>
              <a:chOff x="1246577" y="4002866"/>
              <a:chExt cx="1260720" cy="627413"/>
            </a:xfrm>
            <a:grpFill/>
          </p:grpSpPr>
          <p:sp>
            <p:nvSpPr>
              <p:cNvPr id="57" name="Round Same Side Corner Rectangle 25">
                <a:extLst>
                  <a:ext uri="{FF2B5EF4-FFF2-40B4-BE49-F238E27FC236}">
                    <a16:creationId xmlns:a16="http://schemas.microsoft.com/office/drawing/2014/main" id="{50069C43-B37D-47AA-9D65-82DD547F35E1}"/>
                  </a:ext>
                </a:extLst>
              </p:cNvPr>
              <p:cNvSpPr/>
              <p:nvPr/>
            </p:nvSpPr>
            <p:spPr>
              <a:xfrm rot="6061349" flipH="1">
                <a:off x="1575831" y="3942224"/>
                <a:ext cx="283995" cy="8611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8" name="Oval 57">
                <a:extLst>
                  <a:ext uri="{FF2B5EF4-FFF2-40B4-BE49-F238E27FC236}">
                    <a16:creationId xmlns:a16="http://schemas.microsoft.com/office/drawing/2014/main" id="{7C310961-CD74-433D-A464-87D62A538FA6}"/>
                  </a:ext>
                </a:extLst>
              </p:cNvPr>
              <p:cNvSpPr/>
              <p:nvPr/>
            </p:nvSpPr>
            <p:spPr>
              <a:xfrm rot="17268569" flipH="1">
                <a:off x="2176945" y="4299926"/>
                <a:ext cx="333540" cy="32716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9" name="Round Same Side Corner Rectangle 25">
                <a:extLst>
                  <a:ext uri="{FF2B5EF4-FFF2-40B4-BE49-F238E27FC236}">
                    <a16:creationId xmlns:a16="http://schemas.microsoft.com/office/drawing/2014/main" id="{575FA789-8EF6-43F9-BD04-2C7BCBE7999A}"/>
                  </a:ext>
                </a:extLst>
              </p:cNvPr>
              <p:cNvSpPr/>
              <p:nvPr/>
            </p:nvSpPr>
            <p:spPr>
              <a:xfrm rot="14593047" flipH="1">
                <a:off x="1611880" y="3637563"/>
                <a:ext cx="280636" cy="1011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29155765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AB7A1988-E958-6B1F-4B53-9887584D4EC3}"/>
              </a:ext>
            </a:extLst>
          </p:cNvPr>
          <p:cNvSpPr/>
          <p:nvPr/>
        </p:nvSpPr>
        <p:spPr>
          <a:xfrm>
            <a:off x="7600569" y="1891874"/>
            <a:ext cx="3761399" cy="3213952"/>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p:txBody>
          <a:bodyPr>
            <a:normAutofit/>
          </a:bodyPr>
          <a:lstStyle/>
          <a:p>
            <a:r>
              <a:rPr lang="en-US" dirty="0"/>
              <a:t>Non-verbal communication techniques</a:t>
            </a:r>
            <a:endParaRPr lang="en-CA" dirty="0"/>
          </a:p>
        </p:txBody>
      </p:sp>
      <p:sp>
        <p:nvSpPr>
          <p:cNvPr id="18" name="TextBox 17">
            <a:extLst>
              <a:ext uri="{FF2B5EF4-FFF2-40B4-BE49-F238E27FC236}">
                <a16:creationId xmlns:a16="http://schemas.microsoft.com/office/drawing/2014/main" id="{82008676-5D4F-4D7C-A200-27952DD54A43}"/>
              </a:ext>
            </a:extLst>
          </p:cNvPr>
          <p:cNvSpPr txBox="1"/>
          <p:nvPr/>
        </p:nvSpPr>
        <p:spPr>
          <a:xfrm>
            <a:off x="7948858" y="2535894"/>
            <a:ext cx="3047205" cy="1569660"/>
          </a:xfrm>
          <a:prstGeom prst="rect">
            <a:avLst/>
          </a:prstGeom>
          <a:noFill/>
        </p:spPr>
        <p:txBody>
          <a:bodyPr wrap="square">
            <a:spAutoFit/>
          </a:bodyPr>
          <a:lstStyle/>
          <a:p>
            <a:pPr marL="0" indent="0">
              <a:buNone/>
            </a:pPr>
            <a:r>
              <a:rPr lang="en-US" sz="2400" dirty="0">
                <a:latin typeface="Arial" panose="020B0604020202020204" pitchFamily="34" charset="0"/>
                <a:ea typeface="Calibri" panose="020F0502020204030204" pitchFamily="34" charset="0"/>
                <a:cs typeface="Arial" panose="020B0604020202020204" pitchFamily="34" charset="0"/>
              </a:rPr>
              <a:t>Remember to use</a:t>
            </a:r>
          </a:p>
          <a:p>
            <a:pPr marL="342900" indent="-342900">
              <a:buFont typeface="Arial" panose="020B0604020202020204" pitchFamily="34" charset="0"/>
              <a:buChar char="•"/>
            </a:pPr>
            <a:r>
              <a:rPr lang="en-US" sz="2400" dirty="0">
                <a:latin typeface="Arial" panose="020B0604020202020204" pitchFamily="34" charset="0"/>
                <a:ea typeface="Calibri" panose="020F0502020204030204" pitchFamily="34" charset="0"/>
                <a:cs typeface="Arial" panose="020B0604020202020204" pitchFamily="34" charset="0"/>
              </a:rPr>
              <a:t>body language</a:t>
            </a:r>
          </a:p>
          <a:p>
            <a:pPr marL="342900" indent="-342900">
              <a:buFont typeface="Arial" panose="020B0604020202020204" pitchFamily="34" charset="0"/>
              <a:buChar char="•"/>
            </a:pPr>
            <a:r>
              <a:rPr lang="en-US" sz="2400" dirty="0">
                <a:latin typeface="Arial" panose="020B0604020202020204" pitchFamily="34" charset="0"/>
                <a:ea typeface="Calibri" panose="020F0502020204030204" pitchFamily="34" charset="0"/>
                <a:cs typeface="Arial" panose="020B0604020202020204" pitchFamily="34" charset="0"/>
              </a:rPr>
              <a:t>facial expressions</a:t>
            </a:r>
          </a:p>
          <a:p>
            <a:pPr marL="342900" indent="-342900">
              <a:buFont typeface="Arial" panose="020B0604020202020204" pitchFamily="34" charset="0"/>
              <a:buChar char="•"/>
            </a:pPr>
            <a:r>
              <a:rPr lang="en-US" sz="2400" dirty="0">
                <a:latin typeface="Arial" panose="020B0604020202020204" pitchFamily="34" charset="0"/>
                <a:ea typeface="Calibri" panose="020F0502020204030204" pitchFamily="34" charset="0"/>
                <a:cs typeface="Arial" panose="020B0604020202020204" pitchFamily="34" charset="0"/>
              </a:rPr>
              <a:t>eye contact</a:t>
            </a:r>
            <a:endParaRPr lang="en-US" sz="2400" dirty="0">
              <a:effectLst/>
              <a:highlight>
                <a:srgbClr val="00FFFF"/>
              </a:highlight>
              <a:latin typeface="Arial" panose="020B0604020202020204" pitchFamily="34" charset="0"/>
              <a:ea typeface="Calibri" panose="020F050202020403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4EB64163-D984-495C-8EEB-D8CABC388324}"/>
              </a:ext>
            </a:extLst>
          </p:cNvPr>
          <p:cNvSpPr txBox="1"/>
          <p:nvPr/>
        </p:nvSpPr>
        <p:spPr>
          <a:xfrm>
            <a:off x="1325332" y="1784704"/>
            <a:ext cx="2563586" cy="1644296"/>
          </a:xfrm>
          <a:prstGeom prst="rect">
            <a:avLst/>
          </a:prstGeom>
          <a:noFill/>
        </p:spPr>
        <p:txBody>
          <a:bodyPr wrap="square">
            <a:spAutoFit/>
          </a:bodyPr>
          <a:lstStyle/>
          <a:p>
            <a:pPr marL="0" indent="0">
              <a:lnSpc>
                <a:spcPct val="107000"/>
              </a:lnSpc>
              <a:buNone/>
            </a:pPr>
            <a:r>
              <a:rPr lang="en-US" sz="2400" dirty="0">
                <a:latin typeface="Arial" panose="020B0604020202020204" pitchFamily="34" charset="0"/>
                <a:ea typeface="Calibri" panose="020F0502020204030204" pitchFamily="34" charset="0"/>
                <a:cs typeface="Arial" panose="020B0604020202020204" pitchFamily="34" charset="0"/>
              </a:rPr>
              <a:t>Non-verbal communication to build trust with the child</a:t>
            </a:r>
            <a:endParaRPr lang="en-US" sz="2400" dirty="0">
              <a:effectLst/>
              <a:latin typeface="Arial" panose="020B0604020202020204" pitchFamily="34" charset="0"/>
              <a:ea typeface="Calibri" panose="020F050202020403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B6D4B8D6-4423-4D5A-8AB4-42B2B0C701D8}"/>
              </a:ext>
            </a:extLst>
          </p:cNvPr>
          <p:cNvSpPr txBox="1"/>
          <p:nvPr/>
        </p:nvSpPr>
        <p:spPr>
          <a:xfrm>
            <a:off x="3565096" y="3915793"/>
            <a:ext cx="2563586" cy="1644296"/>
          </a:xfrm>
          <a:prstGeom prst="rect">
            <a:avLst/>
          </a:prstGeom>
          <a:noFill/>
        </p:spPr>
        <p:txBody>
          <a:bodyPr wrap="square">
            <a:spAutoFit/>
          </a:bodyPr>
          <a:lstStyle/>
          <a:p>
            <a:pPr marL="0" indent="0">
              <a:lnSpc>
                <a:spcPct val="107000"/>
              </a:lnSpc>
              <a:buNone/>
            </a:pPr>
            <a:r>
              <a:rPr lang="en-US" sz="2400" dirty="0">
                <a:latin typeface="Arial" panose="020B0604020202020204" pitchFamily="34" charset="0"/>
                <a:ea typeface="Calibri" panose="020F0502020204030204" pitchFamily="34" charset="0"/>
                <a:cs typeface="Arial" panose="020B0604020202020204" pitchFamily="34" charset="0"/>
              </a:rPr>
              <a:t>Non-verbal communication to understand the child better</a:t>
            </a:r>
          </a:p>
        </p:txBody>
      </p:sp>
      <p:sp>
        <p:nvSpPr>
          <p:cNvPr id="28" name="Round Same Side Corner Rectangle 35">
            <a:extLst>
              <a:ext uri="{FF2B5EF4-FFF2-40B4-BE49-F238E27FC236}">
                <a16:creationId xmlns:a16="http://schemas.microsoft.com/office/drawing/2014/main" id="{EA873495-69B9-4D0B-A905-215865037248}"/>
              </a:ext>
            </a:extLst>
          </p:cNvPr>
          <p:cNvSpPr/>
          <p:nvPr/>
        </p:nvSpPr>
        <p:spPr>
          <a:xfrm flipH="1">
            <a:off x="5346125" y="2826896"/>
            <a:ext cx="523773" cy="552669"/>
          </a:xfrm>
          <a:prstGeom prst="round2SameRect">
            <a:avLst>
              <a:gd name="adj1" fmla="val 50000"/>
              <a:gd name="adj2"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9" name="Oval 28">
            <a:extLst>
              <a:ext uri="{FF2B5EF4-FFF2-40B4-BE49-F238E27FC236}">
                <a16:creationId xmlns:a16="http://schemas.microsoft.com/office/drawing/2014/main" id="{A8AF6207-3B22-4E12-9ABF-CA7FDC23A40F}"/>
              </a:ext>
            </a:extLst>
          </p:cNvPr>
          <p:cNvSpPr/>
          <p:nvPr/>
        </p:nvSpPr>
        <p:spPr>
          <a:xfrm flipH="1">
            <a:off x="5344053" y="2210802"/>
            <a:ext cx="529727" cy="525791"/>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0" name="Round Same Side Corner Rectangle 37">
            <a:extLst>
              <a:ext uri="{FF2B5EF4-FFF2-40B4-BE49-F238E27FC236}">
                <a16:creationId xmlns:a16="http://schemas.microsoft.com/office/drawing/2014/main" id="{2C8A2E54-5147-406F-BD61-8CE62169CDF6}"/>
              </a:ext>
            </a:extLst>
          </p:cNvPr>
          <p:cNvSpPr/>
          <p:nvPr/>
        </p:nvSpPr>
        <p:spPr>
          <a:xfrm flipH="1">
            <a:off x="4391142" y="2239378"/>
            <a:ext cx="523775" cy="1140187"/>
          </a:xfrm>
          <a:prstGeom prst="round2SameRect">
            <a:avLst>
              <a:gd name="adj1" fmla="val 500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1" name="Oval 30">
            <a:extLst>
              <a:ext uri="{FF2B5EF4-FFF2-40B4-BE49-F238E27FC236}">
                <a16:creationId xmlns:a16="http://schemas.microsoft.com/office/drawing/2014/main" id="{0010846D-91FD-44DF-9D88-F79A005F40E5}"/>
              </a:ext>
            </a:extLst>
          </p:cNvPr>
          <p:cNvSpPr/>
          <p:nvPr/>
        </p:nvSpPr>
        <p:spPr>
          <a:xfrm flipH="1">
            <a:off x="4389073" y="1623285"/>
            <a:ext cx="529729" cy="525791"/>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1" name="Round Same Side Corner Rectangle 35">
            <a:extLst>
              <a:ext uri="{FF2B5EF4-FFF2-40B4-BE49-F238E27FC236}">
                <a16:creationId xmlns:a16="http://schemas.microsoft.com/office/drawing/2014/main" id="{57869E4D-3356-4E2F-AD36-BCADF78CCD55}"/>
              </a:ext>
            </a:extLst>
          </p:cNvPr>
          <p:cNvSpPr/>
          <p:nvPr/>
        </p:nvSpPr>
        <p:spPr>
          <a:xfrm flipH="1">
            <a:off x="2520532" y="4952703"/>
            <a:ext cx="523773" cy="552669"/>
          </a:xfrm>
          <a:prstGeom prst="round2SameRect">
            <a:avLst>
              <a:gd name="adj1" fmla="val 500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2" name="Oval 41">
            <a:extLst>
              <a:ext uri="{FF2B5EF4-FFF2-40B4-BE49-F238E27FC236}">
                <a16:creationId xmlns:a16="http://schemas.microsoft.com/office/drawing/2014/main" id="{45909C7E-1B68-4292-AA9C-8A9124698699}"/>
              </a:ext>
            </a:extLst>
          </p:cNvPr>
          <p:cNvSpPr/>
          <p:nvPr/>
        </p:nvSpPr>
        <p:spPr>
          <a:xfrm flipH="1">
            <a:off x="2518460" y="4336609"/>
            <a:ext cx="529727" cy="525791"/>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3" name="Round Same Side Corner Rectangle 37">
            <a:extLst>
              <a:ext uri="{FF2B5EF4-FFF2-40B4-BE49-F238E27FC236}">
                <a16:creationId xmlns:a16="http://schemas.microsoft.com/office/drawing/2014/main" id="{ACF9CF70-7614-44B7-BA0D-C2BE2A17D0F2}"/>
              </a:ext>
            </a:extLst>
          </p:cNvPr>
          <p:cNvSpPr/>
          <p:nvPr/>
        </p:nvSpPr>
        <p:spPr>
          <a:xfrm flipH="1">
            <a:off x="1565549" y="4365185"/>
            <a:ext cx="523775" cy="1140187"/>
          </a:xfrm>
          <a:prstGeom prst="round2SameRect">
            <a:avLst>
              <a:gd name="adj1" fmla="val 50000"/>
              <a:gd name="adj2"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4" name="Oval 43">
            <a:extLst>
              <a:ext uri="{FF2B5EF4-FFF2-40B4-BE49-F238E27FC236}">
                <a16:creationId xmlns:a16="http://schemas.microsoft.com/office/drawing/2014/main" id="{84EB5916-0E3A-4185-8F0A-4572F5600514}"/>
              </a:ext>
            </a:extLst>
          </p:cNvPr>
          <p:cNvSpPr/>
          <p:nvPr/>
        </p:nvSpPr>
        <p:spPr>
          <a:xfrm flipH="1">
            <a:off x="1563480" y="3749092"/>
            <a:ext cx="529729" cy="525791"/>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1" name="Rectangle: Rounded Corners 50">
            <a:extLst>
              <a:ext uri="{FF2B5EF4-FFF2-40B4-BE49-F238E27FC236}">
                <a16:creationId xmlns:a16="http://schemas.microsoft.com/office/drawing/2014/main" id="{F12A6CED-42B7-4368-98A4-6412EB766201}"/>
              </a:ext>
            </a:extLst>
          </p:cNvPr>
          <p:cNvSpPr/>
          <p:nvPr/>
        </p:nvSpPr>
        <p:spPr>
          <a:xfrm rot="3408353" flipH="1">
            <a:off x="2210443" y="4940231"/>
            <a:ext cx="259919" cy="70604"/>
          </a:xfrm>
          <a:prstGeom prst="roundRect">
            <a:avLst>
              <a:gd name="adj" fmla="val 40112"/>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2" name="Rectangle: Rounded Corners 51">
            <a:extLst>
              <a:ext uri="{FF2B5EF4-FFF2-40B4-BE49-F238E27FC236}">
                <a16:creationId xmlns:a16="http://schemas.microsoft.com/office/drawing/2014/main" id="{F3A442C8-B528-4BE9-87F8-8CD83B5F5179}"/>
              </a:ext>
            </a:extLst>
          </p:cNvPr>
          <p:cNvSpPr/>
          <p:nvPr/>
        </p:nvSpPr>
        <p:spPr>
          <a:xfrm rot="1069903" flipH="1">
            <a:off x="2111131" y="5173447"/>
            <a:ext cx="259919" cy="70604"/>
          </a:xfrm>
          <a:prstGeom prst="roundRect">
            <a:avLst>
              <a:gd name="adj" fmla="val 40112"/>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3" name="Rectangle: Rounded Corners 52">
            <a:extLst>
              <a:ext uri="{FF2B5EF4-FFF2-40B4-BE49-F238E27FC236}">
                <a16:creationId xmlns:a16="http://schemas.microsoft.com/office/drawing/2014/main" id="{65136A63-C5F5-4490-BBF7-D45CD345935F}"/>
              </a:ext>
            </a:extLst>
          </p:cNvPr>
          <p:cNvSpPr/>
          <p:nvPr/>
        </p:nvSpPr>
        <p:spPr>
          <a:xfrm rot="20833157" flipH="1">
            <a:off x="2089989" y="5401406"/>
            <a:ext cx="249096" cy="73672"/>
          </a:xfrm>
          <a:prstGeom prst="roundRect">
            <a:avLst>
              <a:gd name="adj" fmla="val 40112"/>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54" name="Group 53">
            <a:extLst>
              <a:ext uri="{FF2B5EF4-FFF2-40B4-BE49-F238E27FC236}">
                <a16:creationId xmlns:a16="http://schemas.microsoft.com/office/drawing/2014/main" id="{5D4F54C7-BF8D-4485-AE25-679F53EA163D}"/>
              </a:ext>
            </a:extLst>
          </p:cNvPr>
          <p:cNvGrpSpPr/>
          <p:nvPr/>
        </p:nvGrpSpPr>
        <p:grpSpPr>
          <a:xfrm rot="12543487" flipH="1">
            <a:off x="5037551" y="2172406"/>
            <a:ext cx="382511" cy="588113"/>
            <a:chOff x="2854695" y="2147881"/>
            <a:chExt cx="347952" cy="558222"/>
          </a:xfrm>
          <a:solidFill>
            <a:schemeClr val="accent3">
              <a:lumMod val="75000"/>
            </a:schemeClr>
          </a:solidFill>
        </p:grpSpPr>
        <p:sp>
          <p:nvSpPr>
            <p:cNvPr id="55" name="Rectangle: Rounded Corners 54">
              <a:extLst>
                <a:ext uri="{FF2B5EF4-FFF2-40B4-BE49-F238E27FC236}">
                  <a16:creationId xmlns:a16="http://schemas.microsoft.com/office/drawing/2014/main" id="{6EA5482E-7D70-4D72-96E0-287FA0BD15F7}"/>
                </a:ext>
              </a:extLst>
            </p:cNvPr>
            <p:cNvSpPr/>
            <p:nvPr/>
          </p:nvSpPr>
          <p:spPr>
            <a:xfrm rot="20708745">
              <a:off x="2966211" y="2147881"/>
              <a:ext cx="236436" cy="67016"/>
            </a:xfrm>
            <a:prstGeom prst="roundRect">
              <a:avLst>
                <a:gd name="adj" fmla="val 401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6" name="Rectangle: Rounded Corners 55">
              <a:extLst>
                <a:ext uri="{FF2B5EF4-FFF2-40B4-BE49-F238E27FC236}">
                  <a16:creationId xmlns:a16="http://schemas.microsoft.com/office/drawing/2014/main" id="{CF1D81DD-1AAB-4C8A-B116-7CA170BEC716}"/>
                </a:ext>
              </a:extLst>
            </p:cNvPr>
            <p:cNvSpPr/>
            <p:nvPr/>
          </p:nvSpPr>
          <p:spPr>
            <a:xfrm rot="1447195">
              <a:off x="2891577" y="2375527"/>
              <a:ext cx="236436" cy="67016"/>
            </a:xfrm>
            <a:prstGeom prst="roundRect">
              <a:avLst>
                <a:gd name="adj" fmla="val 401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7" name="Rectangle: Rounded Corners 56">
              <a:extLst>
                <a:ext uri="{FF2B5EF4-FFF2-40B4-BE49-F238E27FC236}">
                  <a16:creationId xmlns:a16="http://schemas.microsoft.com/office/drawing/2014/main" id="{ADD8F3B2-FA79-481D-98EB-09600CF5B30E}"/>
                </a:ext>
              </a:extLst>
            </p:cNvPr>
            <p:cNvSpPr/>
            <p:nvPr/>
          </p:nvSpPr>
          <p:spPr>
            <a:xfrm rot="3283941">
              <a:off x="2769985" y="2554377"/>
              <a:ext cx="236436" cy="67016"/>
            </a:xfrm>
            <a:prstGeom prst="roundRect">
              <a:avLst>
                <a:gd name="adj" fmla="val 401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7884712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D786284C-AF6E-3DAD-6594-E6A475A59038}"/>
              </a:ext>
            </a:extLst>
          </p:cNvPr>
          <p:cNvGrpSpPr/>
          <p:nvPr/>
        </p:nvGrpSpPr>
        <p:grpSpPr>
          <a:xfrm>
            <a:off x="463046" y="1383893"/>
            <a:ext cx="1198113" cy="1251960"/>
            <a:chOff x="7345680" y="2484120"/>
            <a:chExt cx="904240" cy="944880"/>
          </a:xfrm>
        </p:grpSpPr>
        <p:sp>
          <p:nvSpPr>
            <p:cNvPr id="33" name="Oval 32">
              <a:extLst>
                <a:ext uri="{FF2B5EF4-FFF2-40B4-BE49-F238E27FC236}">
                  <a16:creationId xmlns:a16="http://schemas.microsoft.com/office/drawing/2014/main" id="{59E935A5-B590-C934-B27E-DFC57B8CB853}"/>
                </a:ext>
              </a:extLst>
            </p:cNvPr>
            <p:cNvSpPr/>
            <p:nvPr/>
          </p:nvSpPr>
          <p:spPr>
            <a:xfrm>
              <a:off x="7345680" y="2484120"/>
              <a:ext cx="904240" cy="944880"/>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4" name="L-Shape 33">
              <a:extLst>
                <a:ext uri="{FF2B5EF4-FFF2-40B4-BE49-F238E27FC236}">
                  <a16:creationId xmlns:a16="http://schemas.microsoft.com/office/drawing/2014/main" id="{B37C6858-E330-03C6-7514-82F6BD1000F5}"/>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p:txBody>
          <a:bodyPr>
            <a:normAutofit/>
          </a:bodyPr>
          <a:lstStyle/>
          <a:p>
            <a:r>
              <a:rPr lang="en-US" dirty="0"/>
              <a:t>Non-verbal communication techniques</a:t>
            </a:r>
            <a:endParaRPr lang="en-CA" dirty="0"/>
          </a:p>
        </p:txBody>
      </p:sp>
      <p:grpSp>
        <p:nvGrpSpPr>
          <p:cNvPr id="11" name="Group 10">
            <a:extLst>
              <a:ext uri="{FF2B5EF4-FFF2-40B4-BE49-F238E27FC236}">
                <a16:creationId xmlns:a16="http://schemas.microsoft.com/office/drawing/2014/main" id="{8A6E2C75-C3A9-9CDA-CE99-F3F8BE18C833}"/>
              </a:ext>
            </a:extLst>
          </p:cNvPr>
          <p:cNvGrpSpPr/>
          <p:nvPr/>
        </p:nvGrpSpPr>
        <p:grpSpPr>
          <a:xfrm>
            <a:off x="10228983" y="337468"/>
            <a:ext cx="1587872" cy="1368854"/>
            <a:chOff x="10228983" y="337468"/>
            <a:chExt cx="1587872" cy="1368854"/>
          </a:xfrm>
        </p:grpSpPr>
        <p:sp>
          <p:nvSpPr>
            <p:cNvPr id="12" name="Hexagon 11">
              <a:extLst>
                <a:ext uri="{FF2B5EF4-FFF2-40B4-BE49-F238E27FC236}">
                  <a16:creationId xmlns:a16="http://schemas.microsoft.com/office/drawing/2014/main" id="{C8401DAD-C27E-E232-C6D9-10C7F7308C61}"/>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06FC99BB-B816-C93C-11CA-58DA99F31F9F}"/>
                </a:ext>
              </a:extLst>
            </p:cNvPr>
            <p:cNvGrpSpPr/>
            <p:nvPr/>
          </p:nvGrpSpPr>
          <p:grpSpPr>
            <a:xfrm>
              <a:off x="10621771" y="762700"/>
              <a:ext cx="562136" cy="634675"/>
              <a:chOff x="760175" y="830142"/>
              <a:chExt cx="867619" cy="979579"/>
            </a:xfrm>
          </p:grpSpPr>
          <p:sp>
            <p:nvSpPr>
              <p:cNvPr id="17" name="Rectangle 16">
                <a:extLst>
                  <a:ext uri="{FF2B5EF4-FFF2-40B4-BE49-F238E27FC236}">
                    <a16:creationId xmlns:a16="http://schemas.microsoft.com/office/drawing/2014/main" id="{5E5AA66B-CF8C-2001-1E21-C6F75FC89E31}"/>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46</a:t>
                </a:r>
              </a:p>
            </p:txBody>
          </p:sp>
          <p:sp>
            <p:nvSpPr>
              <p:cNvPr id="18" name="Rectangle 17">
                <a:extLst>
                  <a:ext uri="{FF2B5EF4-FFF2-40B4-BE49-F238E27FC236}">
                    <a16:creationId xmlns:a16="http://schemas.microsoft.com/office/drawing/2014/main" id="{17E595CD-08F2-0ACF-A9AB-EF9624F5AFEF}"/>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4" name="Group 13">
              <a:extLst>
                <a:ext uri="{FF2B5EF4-FFF2-40B4-BE49-F238E27FC236}">
                  <a16:creationId xmlns:a16="http://schemas.microsoft.com/office/drawing/2014/main" id="{BC01B8F7-50D1-C917-B0F4-64321C92DF0B}"/>
                </a:ext>
              </a:extLst>
            </p:cNvPr>
            <p:cNvGrpSpPr/>
            <p:nvPr/>
          </p:nvGrpSpPr>
          <p:grpSpPr>
            <a:xfrm>
              <a:off x="11325415" y="762701"/>
              <a:ext cx="182192" cy="634674"/>
              <a:chOff x="2121762" y="2323619"/>
              <a:chExt cx="200378" cy="825210"/>
            </a:xfrm>
          </p:grpSpPr>
          <p:sp>
            <p:nvSpPr>
              <p:cNvPr id="15" name="Isosceles Triangle 14">
                <a:extLst>
                  <a:ext uri="{FF2B5EF4-FFF2-40B4-BE49-F238E27FC236}">
                    <a16:creationId xmlns:a16="http://schemas.microsoft.com/office/drawing/2014/main" id="{C28DC769-ED09-FC06-ACC5-E6FFFA91F7CD}"/>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7C9CC2FA-045A-3CC5-961C-738896402E20}"/>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grpSp>
        <p:nvGrpSpPr>
          <p:cNvPr id="27" name="Group 26">
            <a:extLst>
              <a:ext uri="{FF2B5EF4-FFF2-40B4-BE49-F238E27FC236}">
                <a16:creationId xmlns:a16="http://schemas.microsoft.com/office/drawing/2014/main" id="{36F27006-647D-066D-A4A0-399CD8F14310}"/>
              </a:ext>
            </a:extLst>
          </p:cNvPr>
          <p:cNvGrpSpPr/>
          <p:nvPr/>
        </p:nvGrpSpPr>
        <p:grpSpPr>
          <a:xfrm>
            <a:off x="10100008" y="4468658"/>
            <a:ext cx="1728905" cy="2045143"/>
            <a:chOff x="1566368" y="1671009"/>
            <a:chExt cx="1484707" cy="1756280"/>
          </a:xfrm>
        </p:grpSpPr>
        <p:sp>
          <p:nvSpPr>
            <p:cNvPr id="19" name="Round Same Side Corner Rectangle 35">
              <a:extLst>
                <a:ext uri="{FF2B5EF4-FFF2-40B4-BE49-F238E27FC236}">
                  <a16:creationId xmlns:a16="http://schemas.microsoft.com/office/drawing/2014/main" id="{72A329A7-F6F5-1CCF-AFBB-CA4125D474D9}"/>
                </a:ext>
              </a:extLst>
            </p:cNvPr>
            <p:cNvSpPr/>
            <p:nvPr/>
          </p:nvSpPr>
          <p:spPr>
            <a:xfrm flipH="1">
              <a:off x="2523420" y="2874620"/>
              <a:ext cx="523773" cy="552669"/>
            </a:xfrm>
            <a:prstGeom prst="round2SameRect">
              <a:avLst>
                <a:gd name="adj1" fmla="val 50000"/>
                <a:gd name="adj2"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0" name="Oval 19">
              <a:extLst>
                <a:ext uri="{FF2B5EF4-FFF2-40B4-BE49-F238E27FC236}">
                  <a16:creationId xmlns:a16="http://schemas.microsoft.com/office/drawing/2014/main" id="{9AD5269A-3CFB-0F6A-E50F-4A88BEA9D075}"/>
                </a:ext>
              </a:extLst>
            </p:cNvPr>
            <p:cNvSpPr/>
            <p:nvPr/>
          </p:nvSpPr>
          <p:spPr>
            <a:xfrm flipH="1">
              <a:off x="2521348" y="2258526"/>
              <a:ext cx="529727" cy="525791"/>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1" name="Round Same Side Corner Rectangle 37">
              <a:extLst>
                <a:ext uri="{FF2B5EF4-FFF2-40B4-BE49-F238E27FC236}">
                  <a16:creationId xmlns:a16="http://schemas.microsoft.com/office/drawing/2014/main" id="{B8230E4F-7675-E754-9341-C3D84DBB369A}"/>
                </a:ext>
              </a:extLst>
            </p:cNvPr>
            <p:cNvSpPr/>
            <p:nvPr/>
          </p:nvSpPr>
          <p:spPr>
            <a:xfrm flipH="1">
              <a:off x="1568437" y="2287102"/>
              <a:ext cx="523775" cy="1140187"/>
            </a:xfrm>
            <a:prstGeom prst="round2SameRect">
              <a:avLst>
                <a:gd name="adj1" fmla="val 500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2" name="Oval 21">
              <a:extLst>
                <a:ext uri="{FF2B5EF4-FFF2-40B4-BE49-F238E27FC236}">
                  <a16:creationId xmlns:a16="http://schemas.microsoft.com/office/drawing/2014/main" id="{417F5768-BF98-4A9B-F195-EE8AB0EABFC3}"/>
                </a:ext>
              </a:extLst>
            </p:cNvPr>
            <p:cNvSpPr/>
            <p:nvPr/>
          </p:nvSpPr>
          <p:spPr>
            <a:xfrm flipH="1">
              <a:off x="1566368" y="1671009"/>
              <a:ext cx="529729" cy="525791"/>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23" name="Group 22">
              <a:extLst>
                <a:ext uri="{FF2B5EF4-FFF2-40B4-BE49-F238E27FC236}">
                  <a16:creationId xmlns:a16="http://schemas.microsoft.com/office/drawing/2014/main" id="{2A5105EF-D640-94CB-5BBD-9C367A65189C}"/>
                </a:ext>
              </a:extLst>
            </p:cNvPr>
            <p:cNvGrpSpPr/>
            <p:nvPr/>
          </p:nvGrpSpPr>
          <p:grpSpPr>
            <a:xfrm rot="12543487" flipH="1">
              <a:off x="2214846" y="2220130"/>
              <a:ext cx="382511" cy="588113"/>
              <a:chOff x="2854695" y="2147881"/>
              <a:chExt cx="347952" cy="558222"/>
            </a:xfrm>
            <a:solidFill>
              <a:schemeClr val="accent3">
                <a:lumMod val="75000"/>
              </a:schemeClr>
            </a:solidFill>
          </p:grpSpPr>
          <p:sp>
            <p:nvSpPr>
              <p:cNvPr id="24" name="Rectangle: Rounded Corners 23">
                <a:extLst>
                  <a:ext uri="{FF2B5EF4-FFF2-40B4-BE49-F238E27FC236}">
                    <a16:creationId xmlns:a16="http://schemas.microsoft.com/office/drawing/2014/main" id="{00FA2AF5-3953-5E82-E387-C3AE60BF54AD}"/>
                  </a:ext>
                </a:extLst>
              </p:cNvPr>
              <p:cNvSpPr/>
              <p:nvPr/>
            </p:nvSpPr>
            <p:spPr>
              <a:xfrm rot="20708745">
                <a:off x="2966211" y="2147881"/>
                <a:ext cx="236436" cy="67016"/>
              </a:xfrm>
              <a:prstGeom prst="roundRect">
                <a:avLst>
                  <a:gd name="adj" fmla="val 401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5" name="Rectangle: Rounded Corners 24">
                <a:extLst>
                  <a:ext uri="{FF2B5EF4-FFF2-40B4-BE49-F238E27FC236}">
                    <a16:creationId xmlns:a16="http://schemas.microsoft.com/office/drawing/2014/main" id="{1F40E130-839B-1585-7905-610493D1E355}"/>
                  </a:ext>
                </a:extLst>
              </p:cNvPr>
              <p:cNvSpPr/>
              <p:nvPr/>
            </p:nvSpPr>
            <p:spPr>
              <a:xfrm rot="1447195">
                <a:off x="2891577" y="2375527"/>
                <a:ext cx="236436" cy="67016"/>
              </a:xfrm>
              <a:prstGeom prst="roundRect">
                <a:avLst>
                  <a:gd name="adj" fmla="val 401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6" name="Rectangle: Rounded Corners 25">
                <a:extLst>
                  <a:ext uri="{FF2B5EF4-FFF2-40B4-BE49-F238E27FC236}">
                    <a16:creationId xmlns:a16="http://schemas.microsoft.com/office/drawing/2014/main" id="{A5E19FD8-F64C-A971-55CD-69640BC02EE8}"/>
                  </a:ext>
                </a:extLst>
              </p:cNvPr>
              <p:cNvSpPr/>
              <p:nvPr/>
            </p:nvSpPr>
            <p:spPr>
              <a:xfrm rot="3283941">
                <a:off x="2769985" y="2554377"/>
                <a:ext cx="236436" cy="67016"/>
              </a:xfrm>
              <a:prstGeom prst="roundRect">
                <a:avLst>
                  <a:gd name="adj" fmla="val 4011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grpSp>
        <p:nvGrpSpPr>
          <p:cNvPr id="35" name="Group 34">
            <a:extLst>
              <a:ext uri="{FF2B5EF4-FFF2-40B4-BE49-F238E27FC236}">
                <a16:creationId xmlns:a16="http://schemas.microsoft.com/office/drawing/2014/main" id="{5F0FFB32-3439-0207-26EC-463CB3EBEE6C}"/>
              </a:ext>
            </a:extLst>
          </p:cNvPr>
          <p:cNvGrpSpPr/>
          <p:nvPr/>
        </p:nvGrpSpPr>
        <p:grpSpPr>
          <a:xfrm>
            <a:off x="4949489" y="1388906"/>
            <a:ext cx="1198113" cy="1251960"/>
            <a:chOff x="7090831" y="3731241"/>
            <a:chExt cx="904240" cy="944880"/>
          </a:xfrm>
        </p:grpSpPr>
        <p:sp>
          <p:nvSpPr>
            <p:cNvPr id="36" name="Oval 35">
              <a:extLst>
                <a:ext uri="{FF2B5EF4-FFF2-40B4-BE49-F238E27FC236}">
                  <a16:creationId xmlns:a16="http://schemas.microsoft.com/office/drawing/2014/main" id="{97AED0F9-9F5C-276D-6241-64D48BA4C5D8}"/>
                </a:ext>
              </a:extLst>
            </p:cNvPr>
            <p:cNvSpPr/>
            <p:nvPr/>
          </p:nvSpPr>
          <p:spPr>
            <a:xfrm>
              <a:off x="7090831" y="3731241"/>
              <a:ext cx="904240" cy="944880"/>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7" name="Plus Sign 36">
              <a:extLst>
                <a:ext uri="{FF2B5EF4-FFF2-40B4-BE49-F238E27FC236}">
                  <a16:creationId xmlns:a16="http://schemas.microsoft.com/office/drawing/2014/main" id="{6C8F0EDC-3A63-6675-5829-0D0AC691A456}"/>
                </a:ext>
              </a:extLst>
            </p:cNvPr>
            <p:cNvSpPr/>
            <p:nvPr/>
          </p:nvSpPr>
          <p:spPr>
            <a:xfrm rot="2700000">
              <a:off x="7223315" y="3868494"/>
              <a:ext cx="655187" cy="670373"/>
            </a:xfrm>
            <a:prstGeom prst="mathPlus">
              <a:avLst>
                <a:gd name="adj1" fmla="val 2040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39" name="TextBox 38">
            <a:extLst>
              <a:ext uri="{FF2B5EF4-FFF2-40B4-BE49-F238E27FC236}">
                <a16:creationId xmlns:a16="http://schemas.microsoft.com/office/drawing/2014/main" id="{E5B8A424-D75D-6F58-F286-92E37B30757D}"/>
              </a:ext>
            </a:extLst>
          </p:cNvPr>
          <p:cNvSpPr txBox="1"/>
          <p:nvPr/>
        </p:nvSpPr>
        <p:spPr>
          <a:xfrm>
            <a:off x="912639" y="2009873"/>
            <a:ext cx="3876782" cy="3770263"/>
          </a:xfrm>
          <a:prstGeom prst="rect">
            <a:avLst/>
          </a:prstGeom>
          <a:noFill/>
        </p:spPr>
        <p:txBody>
          <a:bodyPr wrap="square" lIns="91440" tIns="45720" rIns="91440" bIns="45720" anchor="t">
            <a:spAutoFit/>
          </a:bodyPr>
          <a:lstStyle/>
          <a:p>
            <a:pPr>
              <a:spcAft>
                <a:spcPts val="600"/>
              </a:spcAft>
            </a:pPr>
            <a:r>
              <a:rPr lang="en-GB" b="1" dirty="0">
                <a:latin typeface="Arial" panose="020B0604020202020204" pitchFamily="34" charset="0"/>
                <a:cs typeface="Arial" panose="020B0604020202020204" pitchFamily="34" charset="0"/>
              </a:rPr>
              <a:t>DO</a:t>
            </a:r>
          </a:p>
          <a:p>
            <a:pPr marL="342900" indent="-342900">
              <a:buFont typeface="Arial" panose="020B0604020202020204" pitchFamily="34" charset="0"/>
              <a:buChar char="•"/>
            </a:pPr>
            <a:r>
              <a:rPr lang="en-GB" dirty="0">
                <a:latin typeface="Arial"/>
                <a:cs typeface="Arial"/>
              </a:rPr>
              <a:t>Use calm, relaxed body language</a:t>
            </a:r>
          </a:p>
          <a:p>
            <a:pPr marL="342900" indent="-342900">
              <a:buFont typeface="Arial" panose="020B0604020202020204" pitchFamily="34" charset="0"/>
              <a:buChar char="•"/>
            </a:pPr>
            <a:r>
              <a:rPr lang="en-GB" dirty="0">
                <a:latin typeface="Arial"/>
                <a:cs typeface="Arial"/>
              </a:rPr>
              <a:t>Sit or be at the child’s level</a:t>
            </a:r>
          </a:p>
          <a:p>
            <a:pPr marL="342900" indent="-342900">
              <a:buFont typeface="Arial" panose="020B0604020202020204" pitchFamily="34" charset="0"/>
              <a:buChar char="•"/>
            </a:pPr>
            <a:r>
              <a:rPr lang="en-GB" dirty="0">
                <a:latin typeface="Arial"/>
                <a:cs typeface="Arial"/>
              </a:rPr>
              <a:t>Use open body language with no folded arms or legs</a:t>
            </a:r>
          </a:p>
          <a:p>
            <a:pPr marL="342900" indent="-342900">
              <a:buFont typeface="Arial" panose="020B0604020202020204" pitchFamily="34" charset="0"/>
              <a:buChar char="•"/>
            </a:pPr>
            <a:r>
              <a:rPr lang="en-GB" dirty="0">
                <a:latin typeface="Arial"/>
                <a:cs typeface="Arial"/>
              </a:rPr>
              <a:t>Face the child</a:t>
            </a:r>
          </a:p>
          <a:p>
            <a:pPr marL="342900" indent="-342900">
              <a:buFont typeface="Arial" panose="020B0604020202020204" pitchFamily="34" charset="0"/>
              <a:buChar char="•"/>
            </a:pPr>
            <a:r>
              <a:rPr lang="en-GB" dirty="0">
                <a:latin typeface="Arial"/>
                <a:cs typeface="Arial"/>
              </a:rPr>
              <a:t>Encourage appropriate facial expressions (e.g. nodding, smiling)</a:t>
            </a:r>
          </a:p>
          <a:p>
            <a:pPr marL="342900" indent="-342900">
              <a:buFont typeface="Arial" panose="020B0604020202020204" pitchFamily="34" charset="0"/>
              <a:buChar char="•"/>
            </a:pPr>
            <a:r>
              <a:rPr lang="en-GB" dirty="0">
                <a:latin typeface="Arial"/>
                <a:cs typeface="Arial"/>
              </a:rPr>
              <a:t>Use eye contact that conveys emotions (e.g. smiling with the eyes)</a:t>
            </a:r>
            <a:endParaRPr lang="en-US" dirty="0">
              <a:latin typeface="Arial"/>
              <a:cs typeface="Arial"/>
            </a:endParaRPr>
          </a:p>
        </p:txBody>
      </p:sp>
      <p:sp>
        <p:nvSpPr>
          <p:cNvPr id="40" name="TextBox 39">
            <a:extLst>
              <a:ext uri="{FF2B5EF4-FFF2-40B4-BE49-F238E27FC236}">
                <a16:creationId xmlns:a16="http://schemas.microsoft.com/office/drawing/2014/main" id="{9617CAB4-4C74-5AEC-5030-13130FB8FF34}"/>
              </a:ext>
            </a:extLst>
          </p:cNvPr>
          <p:cNvSpPr txBox="1"/>
          <p:nvPr/>
        </p:nvSpPr>
        <p:spPr>
          <a:xfrm>
            <a:off x="5475220" y="1901181"/>
            <a:ext cx="4087690" cy="3493264"/>
          </a:xfrm>
          <a:prstGeom prst="rect">
            <a:avLst/>
          </a:prstGeom>
          <a:noFill/>
        </p:spPr>
        <p:txBody>
          <a:bodyPr wrap="square" lIns="91440" tIns="45720" rIns="91440" bIns="45720" anchor="t">
            <a:spAutoFit/>
          </a:bodyPr>
          <a:lstStyle/>
          <a:p>
            <a:pPr>
              <a:spcAft>
                <a:spcPts val="600"/>
              </a:spcAft>
            </a:pPr>
            <a:r>
              <a:rPr lang="en-GB" b="1" dirty="0">
                <a:latin typeface="Arial"/>
                <a:cs typeface="Arial"/>
              </a:rPr>
              <a:t>DO NOT</a:t>
            </a:r>
            <a:endParaRPr lang="en-GB" b="1"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dirty="0">
                <a:latin typeface="Arial"/>
                <a:cs typeface="Arial"/>
              </a:rPr>
              <a:t>Use rigid or tense body language </a:t>
            </a:r>
            <a:endParaRPr lang="en-US"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dirty="0">
                <a:latin typeface="Arial"/>
                <a:cs typeface="Arial"/>
              </a:rPr>
              <a:t>Stand over the child</a:t>
            </a:r>
          </a:p>
          <a:p>
            <a:pPr marL="342900" indent="-342900">
              <a:buFont typeface="Arial" panose="020B0604020202020204" pitchFamily="34" charset="0"/>
              <a:buChar char="•"/>
            </a:pPr>
            <a:r>
              <a:rPr lang="en-US" dirty="0">
                <a:latin typeface="Arial"/>
                <a:cs typeface="Arial"/>
              </a:rPr>
              <a:t>Use hand or arm gestures that might appear big or aggressive</a:t>
            </a:r>
          </a:p>
          <a:p>
            <a:pPr marL="342900" indent="-342900">
              <a:buFont typeface="Arial" panose="020B0604020202020204" pitchFamily="34" charset="0"/>
              <a:buChar char="•"/>
            </a:pPr>
            <a:r>
              <a:rPr lang="en-US" dirty="0">
                <a:latin typeface="Arial"/>
                <a:cs typeface="Arial"/>
              </a:rPr>
              <a:t>Turn away or turn your back to the child</a:t>
            </a:r>
          </a:p>
          <a:p>
            <a:pPr marL="342900" indent="-342900">
              <a:buFont typeface="Arial" panose="020B0604020202020204" pitchFamily="34" charset="0"/>
              <a:buChar char="•"/>
            </a:pPr>
            <a:r>
              <a:rPr lang="en-US" dirty="0">
                <a:latin typeface="Arial"/>
                <a:cs typeface="Arial"/>
              </a:rPr>
              <a:t>Position your body ‘too close’ to the child where the child does not have enough ‘personal space’</a:t>
            </a:r>
            <a:endParaRPr lang="en-US" dirty="0">
              <a:ea typeface="Calibri" panose="020F0502020204030204"/>
              <a:cs typeface="Calibri" panose="020F0502020204030204"/>
            </a:endParaRPr>
          </a:p>
          <a:p>
            <a:pPr marL="342900" indent="-342900">
              <a:buFont typeface="Arial" panose="020B0604020202020204" pitchFamily="34" charset="0"/>
              <a:buChar char="•"/>
            </a:pPr>
            <a:r>
              <a:rPr lang="en-US" dirty="0">
                <a:latin typeface="Arial"/>
                <a:cs typeface="Arial"/>
              </a:rPr>
              <a:t>Use touch that is inappropriate or unacceptable in the child’s culture</a:t>
            </a:r>
          </a:p>
        </p:txBody>
      </p:sp>
    </p:spTree>
    <p:extLst>
      <p:ext uri="{BB962C8B-B14F-4D97-AF65-F5344CB8AC3E}">
        <p14:creationId xmlns:p14="http://schemas.microsoft.com/office/powerpoint/2010/main" val="39411828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44B15F80-4C9D-0317-4666-C23261E43A80}"/>
              </a:ext>
            </a:extLst>
          </p:cNvPr>
          <p:cNvGrpSpPr/>
          <p:nvPr/>
        </p:nvGrpSpPr>
        <p:grpSpPr>
          <a:xfrm>
            <a:off x="1657235" y="4203024"/>
            <a:ext cx="1198113" cy="1251960"/>
            <a:chOff x="7345680" y="2484120"/>
            <a:chExt cx="904240" cy="944880"/>
          </a:xfrm>
        </p:grpSpPr>
        <p:sp>
          <p:nvSpPr>
            <p:cNvPr id="19" name="Oval 18">
              <a:extLst>
                <a:ext uri="{FF2B5EF4-FFF2-40B4-BE49-F238E27FC236}">
                  <a16:creationId xmlns:a16="http://schemas.microsoft.com/office/drawing/2014/main" id="{B6A3507D-EFE9-FB58-CAE2-2677AEFD7826}"/>
                </a:ext>
              </a:extLst>
            </p:cNvPr>
            <p:cNvSpPr/>
            <p:nvPr/>
          </p:nvSpPr>
          <p:spPr>
            <a:xfrm>
              <a:off x="7345680" y="2484120"/>
              <a:ext cx="904240" cy="94488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L-Shape 19">
              <a:extLst>
                <a:ext uri="{FF2B5EF4-FFF2-40B4-BE49-F238E27FC236}">
                  <a16:creationId xmlns:a16="http://schemas.microsoft.com/office/drawing/2014/main" id="{F5058004-0923-2090-0316-C1F28D681086}"/>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1" name="Group 20">
            <a:extLst>
              <a:ext uri="{FF2B5EF4-FFF2-40B4-BE49-F238E27FC236}">
                <a16:creationId xmlns:a16="http://schemas.microsoft.com/office/drawing/2014/main" id="{7B7FD7AB-EE27-EDC7-7F53-CF327FD1E91B}"/>
              </a:ext>
            </a:extLst>
          </p:cNvPr>
          <p:cNvGrpSpPr/>
          <p:nvPr/>
        </p:nvGrpSpPr>
        <p:grpSpPr>
          <a:xfrm>
            <a:off x="4556959" y="4203025"/>
            <a:ext cx="1198113" cy="1251960"/>
            <a:chOff x="7090831" y="3731241"/>
            <a:chExt cx="904240" cy="944880"/>
          </a:xfrm>
        </p:grpSpPr>
        <p:sp>
          <p:nvSpPr>
            <p:cNvPr id="29" name="Oval 28">
              <a:extLst>
                <a:ext uri="{FF2B5EF4-FFF2-40B4-BE49-F238E27FC236}">
                  <a16:creationId xmlns:a16="http://schemas.microsoft.com/office/drawing/2014/main" id="{DFB11D2B-8898-52EC-662E-62608E5B6EB3}"/>
                </a:ext>
              </a:extLst>
            </p:cNvPr>
            <p:cNvSpPr/>
            <p:nvPr/>
          </p:nvSpPr>
          <p:spPr>
            <a:xfrm>
              <a:off x="7090831" y="3731241"/>
              <a:ext cx="904240" cy="94488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0" name="Plus Sign 29">
              <a:extLst>
                <a:ext uri="{FF2B5EF4-FFF2-40B4-BE49-F238E27FC236}">
                  <a16:creationId xmlns:a16="http://schemas.microsoft.com/office/drawing/2014/main" id="{5509AB0C-C687-1838-ADB8-7BDA34840A34}"/>
                </a:ext>
              </a:extLst>
            </p:cNvPr>
            <p:cNvSpPr/>
            <p:nvPr/>
          </p:nvSpPr>
          <p:spPr>
            <a:xfrm rot="2700000">
              <a:off x="7223315" y="3868494"/>
              <a:ext cx="655187" cy="670373"/>
            </a:xfrm>
            <a:prstGeom prst="mathPlus">
              <a:avLst>
                <a:gd name="adj1" fmla="val 2040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78" name="Group 177">
            <a:extLst>
              <a:ext uri="{FF2B5EF4-FFF2-40B4-BE49-F238E27FC236}">
                <a16:creationId xmlns:a16="http://schemas.microsoft.com/office/drawing/2014/main" id="{6FBC1147-FBA8-49F5-A7A9-05946178D4CF}"/>
              </a:ext>
            </a:extLst>
          </p:cNvPr>
          <p:cNvGrpSpPr/>
          <p:nvPr/>
        </p:nvGrpSpPr>
        <p:grpSpPr>
          <a:xfrm>
            <a:off x="798979" y="1397374"/>
            <a:ext cx="4140003" cy="2389218"/>
            <a:chOff x="461917" y="4156886"/>
            <a:chExt cx="1837692" cy="1060542"/>
          </a:xfrm>
          <a:solidFill>
            <a:schemeClr val="accent3">
              <a:lumMod val="75000"/>
            </a:schemeClr>
          </a:solidFill>
        </p:grpSpPr>
        <p:sp>
          <p:nvSpPr>
            <p:cNvPr id="179" name="Oval 178">
              <a:extLst>
                <a:ext uri="{FF2B5EF4-FFF2-40B4-BE49-F238E27FC236}">
                  <a16:creationId xmlns:a16="http://schemas.microsoft.com/office/drawing/2014/main" id="{A5CEB2C9-3F08-4F40-956C-9D25256FD9D1}"/>
                </a:ext>
              </a:extLst>
            </p:cNvPr>
            <p:cNvSpPr/>
            <p:nvPr/>
          </p:nvSpPr>
          <p:spPr>
            <a:xfrm>
              <a:off x="1367458" y="4339072"/>
              <a:ext cx="868969" cy="86896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0" name="Oval 179">
              <a:extLst>
                <a:ext uri="{FF2B5EF4-FFF2-40B4-BE49-F238E27FC236}">
                  <a16:creationId xmlns:a16="http://schemas.microsoft.com/office/drawing/2014/main" id="{F0383124-8C58-4FE3-B60D-28B00A53E1A0}"/>
                </a:ext>
              </a:extLst>
            </p:cNvPr>
            <p:cNvSpPr/>
            <p:nvPr/>
          </p:nvSpPr>
          <p:spPr>
            <a:xfrm>
              <a:off x="1304276" y="4716406"/>
              <a:ext cx="143093" cy="1912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1" name="Oval 180">
              <a:extLst>
                <a:ext uri="{FF2B5EF4-FFF2-40B4-BE49-F238E27FC236}">
                  <a16:creationId xmlns:a16="http://schemas.microsoft.com/office/drawing/2014/main" id="{3A02E39C-02E6-4CA6-B011-92EB1480892B}"/>
                </a:ext>
              </a:extLst>
            </p:cNvPr>
            <p:cNvSpPr/>
            <p:nvPr/>
          </p:nvSpPr>
          <p:spPr>
            <a:xfrm>
              <a:off x="2156516" y="4716406"/>
              <a:ext cx="143093" cy="1912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2" name="Arc 181">
              <a:extLst>
                <a:ext uri="{FF2B5EF4-FFF2-40B4-BE49-F238E27FC236}">
                  <a16:creationId xmlns:a16="http://schemas.microsoft.com/office/drawing/2014/main" id="{695A6809-B5ED-41EC-8949-64D888CF7AF3}"/>
                </a:ext>
              </a:extLst>
            </p:cNvPr>
            <p:cNvSpPr/>
            <p:nvPr/>
          </p:nvSpPr>
          <p:spPr>
            <a:xfrm>
              <a:off x="525099" y="4156886"/>
              <a:ext cx="810768" cy="810768"/>
            </a:xfrm>
            <a:prstGeom prst="arc">
              <a:avLst>
                <a:gd name="adj1" fmla="val 2568393"/>
                <a:gd name="adj2" fmla="val 6686864"/>
              </a:avLst>
            </a:prstGeom>
            <a:noFill/>
            <a:ln w="7620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3" name="Arc 182">
              <a:extLst>
                <a:ext uri="{FF2B5EF4-FFF2-40B4-BE49-F238E27FC236}">
                  <a16:creationId xmlns:a16="http://schemas.microsoft.com/office/drawing/2014/main" id="{D1F282A8-C136-4C34-ABE7-401C9DCAF3E7}"/>
                </a:ext>
              </a:extLst>
            </p:cNvPr>
            <p:cNvSpPr/>
            <p:nvPr/>
          </p:nvSpPr>
          <p:spPr>
            <a:xfrm>
              <a:off x="461917" y="4406660"/>
              <a:ext cx="810768" cy="810768"/>
            </a:xfrm>
            <a:prstGeom prst="arc">
              <a:avLst>
                <a:gd name="adj1" fmla="val 909026"/>
                <a:gd name="adj2" fmla="val 4616107"/>
              </a:avLst>
            </a:prstGeom>
            <a:noFill/>
            <a:ln w="7620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7" name="Rectangle 6">
            <a:extLst>
              <a:ext uri="{FF2B5EF4-FFF2-40B4-BE49-F238E27FC236}">
                <a16:creationId xmlns:a16="http://schemas.microsoft.com/office/drawing/2014/main" id="{4027E608-5609-0C50-D5FE-3CAECCF19AE1}"/>
              </a:ext>
            </a:extLst>
          </p:cNvPr>
          <p:cNvSpPr/>
          <p:nvPr/>
        </p:nvSpPr>
        <p:spPr>
          <a:xfrm>
            <a:off x="6380027" y="2298019"/>
            <a:ext cx="4556652" cy="2637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4000" b="1" dirty="0">
                <a:solidFill>
                  <a:schemeClr val="tx1"/>
                </a:solidFill>
                <a:latin typeface="Arial"/>
                <a:cs typeface="Arial"/>
              </a:rPr>
              <a:t>What are some do’s and do nots of active listening?</a:t>
            </a:r>
            <a:endParaRPr lang="en-BE" sz="4000" b="1" dirty="0">
              <a:solidFill>
                <a:schemeClr val="tx1"/>
              </a:solidFill>
              <a:latin typeface="Arial"/>
              <a:cs typeface="Arial"/>
            </a:endParaRPr>
          </a:p>
        </p:txBody>
      </p:sp>
      <p:grpSp>
        <p:nvGrpSpPr>
          <p:cNvPr id="3" name="Group 2">
            <a:extLst>
              <a:ext uri="{FF2B5EF4-FFF2-40B4-BE49-F238E27FC236}">
                <a16:creationId xmlns:a16="http://schemas.microsoft.com/office/drawing/2014/main" id="{71C14418-1E95-F6C2-900C-4BF9586D4C5E}"/>
              </a:ext>
            </a:extLst>
          </p:cNvPr>
          <p:cNvGrpSpPr/>
          <p:nvPr/>
        </p:nvGrpSpPr>
        <p:grpSpPr>
          <a:xfrm>
            <a:off x="10228983" y="337468"/>
            <a:ext cx="1587872" cy="1368854"/>
            <a:chOff x="10228983" y="337468"/>
            <a:chExt cx="1587872" cy="1368854"/>
          </a:xfrm>
        </p:grpSpPr>
        <p:sp>
          <p:nvSpPr>
            <p:cNvPr id="5" name="Hexagon 4">
              <a:extLst>
                <a:ext uri="{FF2B5EF4-FFF2-40B4-BE49-F238E27FC236}">
                  <a16:creationId xmlns:a16="http://schemas.microsoft.com/office/drawing/2014/main" id="{64AA11F7-06DE-7FB8-2EE6-00FF288A4AB5}"/>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8" name="Group 7">
              <a:extLst>
                <a:ext uri="{FF2B5EF4-FFF2-40B4-BE49-F238E27FC236}">
                  <a16:creationId xmlns:a16="http://schemas.microsoft.com/office/drawing/2014/main" id="{8F30E034-4429-BC46-CCF5-DEC4A958FAE2}"/>
                </a:ext>
              </a:extLst>
            </p:cNvPr>
            <p:cNvGrpSpPr/>
            <p:nvPr/>
          </p:nvGrpSpPr>
          <p:grpSpPr>
            <a:xfrm>
              <a:off x="10621771" y="762700"/>
              <a:ext cx="562136" cy="634675"/>
              <a:chOff x="760175" y="830142"/>
              <a:chExt cx="867619" cy="979579"/>
            </a:xfrm>
          </p:grpSpPr>
          <p:sp>
            <p:nvSpPr>
              <p:cNvPr id="12" name="Rectangle 11">
                <a:extLst>
                  <a:ext uri="{FF2B5EF4-FFF2-40B4-BE49-F238E27FC236}">
                    <a16:creationId xmlns:a16="http://schemas.microsoft.com/office/drawing/2014/main" id="{E5B3D19F-5A22-7DC0-2820-D03BC7BC851F}"/>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46</a:t>
                </a:r>
              </a:p>
            </p:txBody>
          </p:sp>
          <p:sp>
            <p:nvSpPr>
              <p:cNvPr id="13" name="Rectangle 12">
                <a:extLst>
                  <a:ext uri="{FF2B5EF4-FFF2-40B4-BE49-F238E27FC236}">
                    <a16:creationId xmlns:a16="http://schemas.microsoft.com/office/drawing/2014/main" id="{43A2C99A-074E-21BD-F6D0-8B60E52470BA}"/>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9" name="Group 8">
              <a:extLst>
                <a:ext uri="{FF2B5EF4-FFF2-40B4-BE49-F238E27FC236}">
                  <a16:creationId xmlns:a16="http://schemas.microsoft.com/office/drawing/2014/main" id="{8ED28A98-3EDE-A130-EF56-09D928ED333D}"/>
                </a:ext>
              </a:extLst>
            </p:cNvPr>
            <p:cNvGrpSpPr/>
            <p:nvPr/>
          </p:nvGrpSpPr>
          <p:grpSpPr>
            <a:xfrm>
              <a:off x="11325415" y="762701"/>
              <a:ext cx="182192" cy="634674"/>
              <a:chOff x="2121762" y="2323619"/>
              <a:chExt cx="200378" cy="825210"/>
            </a:xfrm>
          </p:grpSpPr>
          <p:sp>
            <p:nvSpPr>
              <p:cNvPr id="10" name="Isosceles Triangle 9">
                <a:extLst>
                  <a:ext uri="{FF2B5EF4-FFF2-40B4-BE49-F238E27FC236}">
                    <a16:creationId xmlns:a16="http://schemas.microsoft.com/office/drawing/2014/main" id="{62117579-D1EA-3CD3-872D-BF937D0D546E}"/>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17C5882A-26BC-E240-B14B-43011623FF3F}"/>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17" name="Title 16">
            <a:extLst>
              <a:ext uri="{FF2B5EF4-FFF2-40B4-BE49-F238E27FC236}">
                <a16:creationId xmlns:a16="http://schemas.microsoft.com/office/drawing/2014/main" id="{ACAA003F-0F3F-AEF2-96F9-61FA4A428FBE}"/>
              </a:ext>
            </a:extLst>
          </p:cNvPr>
          <p:cNvSpPr>
            <a:spLocks noGrp="1"/>
          </p:cNvSpPr>
          <p:nvPr>
            <p:ph type="title"/>
          </p:nvPr>
        </p:nvSpPr>
        <p:spPr/>
        <p:txBody>
          <a:bodyPr/>
          <a:lstStyle/>
          <a:p>
            <a:r>
              <a:rPr lang="en-CA" dirty="0"/>
              <a:t>Active listening techniques</a:t>
            </a:r>
            <a:endParaRPr lang="en-US" dirty="0"/>
          </a:p>
        </p:txBody>
      </p:sp>
    </p:spTree>
    <p:extLst>
      <p:ext uri="{BB962C8B-B14F-4D97-AF65-F5344CB8AC3E}">
        <p14:creationId xmlns:p14="http://schemas.microsoft.com/office/powerpoint/2010/main" val="6146533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a:extLst>
              <a:ext uri="{FF2B5EF4-FFF2-40B4-BE49-F238E27FC236}">
                <a16:creationId xmlns:a16="http://schemas.microsoft.com/office/drawing/2014/main" id="{D9E2D02E-FBB3-4767-BB37-3F850FCEB930}"/>
              </a:ext>
            </a:extLst>
          </p:cNvPr>
          <p:cNvSpPr txBox="1"/>
          <p:nvPr/>
        </p:nvSpPr>
        <p:spPr>
          <a:xfrm>
            <a:off x="701619" y="3503938"/>
            <a:ext cx="2402194" cy="2062103"/>
          </a:xfrm>
          <a:prstGeom prst="rect">
            <a:avLst/>
          </a:prstGeom>
          <a:noFill/>
          <a:ln>
            <a:noFill/>
          </a:ln>
        </p:spPr>
        <p:txBody>
          <a:bodyPr wrap="square" lIns="91440" tIns="45720" rIns="91440" bIns="45720" rtlCol="0" anchor="t">
            <a:spAutoFit/>
          </a:bodyPr>
          <a:lstStyle/>
          <a:p>
            <a:pPr algn="ctr"/>
            <a:r>
              <a:rPr lang="en-US" sz="1600" b="1" dirty="0">
                <a:latin typeface="Arial" panose="020B0604020202020204" pitchFamily="34" charset="0"/>
                <a:cs typeface="Arial" panose="020B0604020202020204" pitchFamily="34" charset="0"/>
              </a:rPr>
              <a:t>ACKNOWLEDGEMENT</a:t>
            </a:r>
          </a:p>
          <a:p>
            <a:pPr algn="ctr"/>
            <a:endParaRPr lang="en-US" sz="1600" b="1" dirty="0">
              <a:latin typeface="Arial" panose="020B0604020202020204" pitchFamily="34" charset="0"/>
              <a:cs typeface="Arial" panose="020B0604020202020204" pitchFamily="34" charset="0"/>
            </a:endParaRPr>
          </a:p>
          <a:p>
            <a:pPr algn="ctr"/>
            <a:r>
              <a:rPr lang="en-US" sz="1600" dirty="0">
                <a:latin typeface="Arial"/>
                <a:cs typeface="Arial"/>
              </a:rPr>
              <a:t>Using words or other signs/body language to show that you are listening and acknowledging the child’s feelings.</a:t>
            </a:r>
          </a:p>
        </p:txBody>
      </p:sp>
      <p:sp>
        <p:nvSpPr>
          <p:cNvPr id="90" name="TextBox 89">
            <a:extLst>
              <a:ext uri="{FF2B5EF4-FFF2-40B4-BE49-F238E27FC236}">
                <a16:creationId xmlns:a16="http://schemas.microsoft.com/office/drawing/2014/main" id="{75BD516A-1C72-49D8-AA6B-345B53D12268}"/>
              </a:ext>
            </a:extLst>
          </p:cNvPr>
          <p:cNvSpPr txBox="1"/>
          <p:nvPr/>
        </p:nvSpPr>
        <p:spPr>
          <a:xfrm>
            <a:off x="3486954" y="3503938"/>
            <a:ext cx="2402193" cy="1815882"/>
          </a:xfrm>
          <a:prstGeom prst="rect">
            <a:avLst/>
          </a:prstGeom>
          <a:noFill/>
          <a:ln>
            <a:noFill/>
          </a:ln>
        </p:spPr>
        <p:txBody>
          <a:bodyPr wrap="square" lIns="91440" tIns="45720" rIns="91440" bIns="45720" rtlCol="0" anchor="t">
            <a:spAutoFit/>
          </a:bodyPr>
          <a:lstStyle/>
          <a:p>
            <a:pPr algn="ctr"/>
            <a:r>
              <a:rPr lang="en-US" sz="1600" b="1" dirty="0">
                <a:latin typeface="Arial" panose="020B0604020202020204" pitchFamily="34" charset="0"/>
                <a:cs typeface="Arial" panose="020B0604020202020204" pitchFamily="34" charset="0"/>
              </a:rPr>
              <a:t>MIRRORING</a:t>
            </a:r>
          </a:p>
          <a:p>
            <a:pPr algn="ctr"/>
            <a:endParaRPr lang="en-US" sz="1600" b="1" dirty="0">
              <a:latin typeface="Arial" panose="020B0604020202020204" pitchFamily="34" charset="0"/>
              <a:cs typeface="Arial" panose="020B0604020202020204" pitchFamily="34" charset="0"/>
            </a:endParaRPr>
          </a:p>
          <a:p>
            <a:pPr algn="ctr"/>
            <a:r>
              <a:rPr lang="en-US" sz="1600" dirty="0">
                <a:latin typeface="Arial"/>
                <a:cs typeface="Arial"/>
              </a:rPr>
              <a:t>Copying or repeating back something that a child has said. Use (mirror) the same words the child used. </a:t>
            </a:r>
            <a:endParaRPr lang="en-US" sz="1600" dirty="0">
              <a:latin typeface="Arial" panose="020B0604020202020204" pitchFamily="34" charset="0"/>
              <a:cs typeface="Arial" panose="020B0604020202020204" pitchFamily="34" charset="0"/>
            </a:endParaRPr>
          </a:p>
        </p:txBody>
      </p:sp>
      <p:sp>
        <p:nvSpPr>
          <p:cNvPr id="163" name="TextBox 162">
            <a:extLst>
              <a:ext uri="{FF2B5EF4-FFF2-40B4-BE49-F238E27FC236}">
                <a16:creationId xmlns:a16="http://schemas.microsoft.com/office/drawing/2014/main" id="{22DF0343-EE4C-49B3-B1BD-3AC41F7F5E31}"/>
              </a:ext>
            </a:extLst>
          </p:cNvPr>
          <p:cNvSpPr txBox="1"/>
          <p:nvPr/>
        </p:nvSpPr>
        <p:spPr>
          <a:xfrm>
            <a:off x="6272289" y="3503938"/>
            <a:ext cx="2402193" cy="1569660"/>
          </a:xfrm>
          <a:prstGeom prst="rect">
            <a:avLst/>
          </a:prstGeom>
          <a:noFill/>
          <a:ln>
            <a:noFill/>
          </a:ln>
        </p:spPr>
        <p:txBody>
          <a:bodyPr wrap="square" rtlCol="0">
            <a:spAutoFit/>
          </a:bodyPr>
          <a:lstStyle/>
          <a:p>
            <a:pPr algn="ctr"/>
            <a:r>
              <a:rPr lang="en-US" sz="1600" b="1" dirty="0">
                <a:latin typeface="Arial" panose="020B0604020202020204" pitchFamily="34" charset="0"/>
                <a:cs typeface="Arial" panose="020B0604020202020204" pitchFamily="34" charset="0"/>
              </a:rPr>
              <a:t>CLARIFYING</a:t>
            </a:r>
          </a:p>
          <a:p>
            <a:pPr algn="ctr"/>
            <a:endParaRPr lang="en-US" sz="1600" b="1" dirty="0">
              <a:latin typeface="Arial" panose="020B0604020202020204" pitchFamily="34" charset="0"/>
              <a:cs typeface="Arial" panose="020B0604020202020204" pitchFamily="34" charset="0"/>
            </a:endParaRPr>
          </a:p>
          <a:p>
            <a:pPr algn="ctr"/>
            <a:r>
              <a:rPr lang="en-US" sz="1600" dirty="0">
                <a:latin typeface="Arial" panose="020B0604020202020204" pitchFamily="34" charset="0"/>
                <a:cs typeface="Arial" panose="020B0604020202020204" pitchFamily="34" charset="0"/>
              </a:rPr>
              <a:t>Asking for more information about something a child has said.</a:t>
            </a:r>
          </a:p>
        </p:txBody>
      </p:sp>
      <p:sp>
        <p:nvSpPr>
          <p:cNvPr id="164" name="TextBox 163">
            <a:extLst>
              <a:ext uri="{FF2B5EF4-FFF2-40B4-BE49-F238E27FC236}">
                <a16:creationId xmlns:a16="http://schemas.microsoft.com/office/drawing/2014/main" id="{D0DF78C7-77E7-4EDE-AE67-E8DA71B62329}"/>
              </a:ext>
            </a:extLst>
          </p:cNvPr>
          <p:cNvSpPr txBox="1"/>
          <p:nvPr/>
        </p:nvSpPr>
        <p:spPr>
          <a:xfrm>
            <a:off x="9057623" y="3503938"/>
            <a:ext cx="2402193" cy="2062103"/>
          </a:xfrm>
          <a:prstGeom prst="rect">
            <a:avLst/>
          </a:prstGeom>
          <a:noFill/>
          <a:ln>
            <a:noFill/>
          </a:ln>
        </p:spPr>
        <p:txBody>
          <a:bodyPr wrap="square" lIns="91440" tIns="45720" rIns="91440" bIns="45720" rtlCol="0" anchor="t">
            <a:spAutoFit/>
          </a:bodyPr>
          <a:lstStyle/>
          <a:p>
            <a:pPr algn="ctr"/>
            <a:r>
              <a:rPr lang="en-US" sz="1600" b="1" dirty="0">
                <a:latin typeface="Arial" panose="020B0604020202020204" pitchFamily="34" charset="0"/>
                <a:cs typeface="Arial" panose="020B0604020202020204" pitchFamily="34" charset="0"/>
              </a:rPr>
              <a:t>SUMMARIZING</a:t>
            </a:r>
          </a:p>
          <a:p>
            <a:pPr algn="ctr"/>
            <a:endParaRPr lang="en-US" sz="1600" b="1" dirty="0">
              <a:latin typeface="Arial" panose="020B0604020202020204" pitchFamily="34" charset="0"/>
              <a:cs typeface="Arial" panose="020B0604020202020204" pitchFamily="34" charset="0"/>
            </a:endParaRPr>
          </a:p>
          <a:p>
            <a:pPr algn="ctr"/>
            <a:r>
              <a:rPr lang="en-US" sz="1600" dirty="0">
                <a:latin typeface="Arial"/>
                <a:cs typeface="Arial"/>
              </a:rPr>
              <a:t>Using your own words (paraphrasing) to give an overview of what the child has said in order to check that you understood correctly. </a:t>
            </a:r>
            <a:endParaRPr lang="en-US" sz="1600" dirty="0">
              <a:latin typeface="Arial" panose="020B0604020202020204" pitchFamily="34" charset="0"/>
              <a:cs typeface="Arial" panose="020B0604020202020204" pitchFamily="34" charset="0"/>
            </a:endParaRPr>
          </a:p>
        </p:txBody>
      </p:sp>
      <p:sp>
        <p:nvSpPr>
          <p:cNvPr id="167" name="Oval 166">
            <a:extLst>
              <a:ext uri="{FF2B5EF4-FFF2-40B4-BE49-F238E27FC236}">
                <a16:creationId xmlns:a16="http://schemas.microsoft.com/office/drawing/2014/main" id="{93349A72-2A88-470F-AE99-2A729DC66C0B}"/>
              </a:ext>
            </a:extLst>
          </p:cNvPr>
          <p:cNvSpPr/>
          <p:nvPr/>
        </p:nvSpPr>
        <p:spPr>
          <a:xfrm>
            <a:off x="1401934" y="2195947"/>
            <a:ext cx="868969" cy="86896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8" name="Oval 167">
            <a:extLst>
              <a:ext uri="{FF2B5EF4-FFF2-40B4-BE49-F238E27FC236}">
                <a16:creationId xmlns:a16="http://schemas.microsoft.com/office/drawing/2014/main" id="{D066D581-756C-4B08-B7E5-0DC20BBDC289}"/>
              </a:ext>
            </a:extLst>
          </p:cNvPr>
          <p:cNvSpPr/>
          <p:nvPr/>
        </p:nvSpPr>
        <p:spPr>
          <a:xfrm>
            <a:off x="1338752" y="2573281"/>
            <a:ext cx="143093" cy="19127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9" name="Oval 168">
            <a:extLst>
              <a:ext uri="{FF2B5EF4-FFF2-40B4-BE49-F238E27FC236}">
                <a16:creationId xmlns:a16="http://schemas.microsoft.com/office/drawing/2014/main" id="{3CBCE70E-EFAD-4EF5-B6FC-86F28E69AA70}"/>
              </a:ext>
            </a:extLst>
          </p:cNvPr>
          <p:cNvSpPr/>
          <p:nvPr/>
        </p:nvSpPr>
        <p:spPr>
          <a:xfrm>
            <a:off x="2190992" y="2573281"/>
            <a:ext cx="143093" cy="19127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0" name="Arc 169">
            <a:extLst>
              <a:ext uri="{FF2B5EF4-FFF2-40B4-BE49-F238E27FC236}">
                <a16:creationId xmlns:a16="http://schemas.microsoft.com/office/drawing/2014/main" id="{CC2AD6FA-7F85-45D7-9CBB-65633A024BA4}"/>
              </a:ext>
            </a:extLst>
          </p:cNvPr>
          <p:cNvSpPr/>
          <p:nvPr/>
        </p:nvSpPr>
        <p:spPr>
          <a:xfrm>
            <a:off x="559575" y="2013761"/>
            <a:ext cx="810768" cy="810768"/>
          </a:xfrm>
          <a:prstGeom prst="arc">
            <a:avLst>
              <a:gd name="adj1" fmla="val 2568393"/>
              <a:gd name="adj2" fmla="val 6686864"/>
            </a:avLst>
          </a:prstGeom>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sp>
        <p:nvSpPr>
          <p:cNvPr id="171" name="Arc 170">
            <a:extLst>
              <a:ext uri="{FF2B5EF4-FFF2-40B4-BE49-F238E27FC236}">
                <a16:creationId xmlns:a16="http://schemas.microsoft.com/office/drawing/2014/main" id="{A5A51893-7BCA-4427-B959-4AAAA1AE35F5}"/>
              </a:ext>
            </a:extLst>
          </p:cNvPr>
          <p:cNvSpPr/>
          <p:nvPr/>
        </p:nvSpPr>
        <p:spPr>
          <a:xfrm>
            <a:off x="496393" y="2263535"/>
            <a:ext cx="810768" cy="810768"/>
          </a:xfrm>
          <a:prstGeom prst="arc">
            <a:avLst>
              <a:gd name="adj1" fmla="val 909026"/>
              <a:gd name="adj2" fmla="val 4616107"/>
            </a:avLst>
          </a:prstGeom>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sp>
        <p:nvSpPr>
          <p:cNvPr id="173" name="Oval 172">
            <a:extLst>
              <a:ext uri="{FF2B5EF4-FFF2-40B4-BE49-F238E27FC236}">
                <a16:creationId xmlns:a16="http://schemas.microsoft.com/office/drawing/2014/main" id="{23C21570-E5AF-4D59-ADBC-C2AAFF3F7E24}"/>
              </a:ext>
            </a:extLst>
          </p:cNvPr>
          <p:cNvSpPr/>
          <p:nvPr/>
        </p:nvSpPr>
        <p:spPr>
          <a:xfrm>
            <a:off x="4187269" y="2195947"/>
            <a:ext cx="868969" cy="86896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4" name="Oval 173">
            <a:extLst>
              <a:ext uri="{FF2B5EF4-FFF2-40B4-BE49-F238E27FC236}">
                <a16:creationId xmlns:a16="http://schemas.microsoft.com/office/drawing/2014/main" id="{FDB310A6-A079-4673-A065-96B6B6E43D10}"/>
              </a:ext>
            </a:extLst>
          </p:cNvPr>
          <p:cNvSpPr/>
          <p:nvPr/>
        </p:nvSpPr>
        <p:spPr>
          <a:xfrm>
            <a:off x="4124087" y="2573281"/>
            <a:ext cx="143093" cy="19127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5" name="Oval 174">
            <a:extLst>
              <a:ext uri="{FF2B5EF4-FFF2-40B4-BE49-F238E27FC236}">
                <a16:creationId xmlns:a16="http://schemas.microsoft.com/office/drawing/2014/main" id="{CB51FECA-24F9-4B2F-8EBB-8575BE84A692}"/>
              </a:ext>
            </a:extLst>
          </p:cNvPr>
          <p:cNvSpPr/>
          <p:nvPr/>
        </p:nvSpPr>
        <p:spPr>
          <a:xfrm>
            <a:off x="4976327" y="2573281"/>
            <a:ext cx="143093" cy="19127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6" name="Arc 175">
            <a:extLst>
              <a:ext uri="{FF2B5EF4-FFF2-40B4-BE49-F238E27FC236}">
                <a16:creationId xmlns:a16="http://schemas.microsoft.com/office/drawing/2014/main" id="{5FC33D6D-E830-43FE-961F-05094AADB75B}"/>
              </a:ext>
            </a:extLst>
          </p:cNvPr>
          <p:cNvSpPr/>
          <p:nvPr/>
        </p:nvSpPr>
        <p:spPr>
          <a:xfrm>
            <a:off x="3344910" y="2013761"/>
            <a:ext cx="810768" cy="810768"/>
          </a:xfrm>
          <a:prstGeom prst="arc">
            <a:avLst>
              <a:gd name="adj1" fmla="val 2568393"/>
              <a:gd name="adj2" fmla="val 6686864"/>
            </a:avLst>
          </a:prstGeom>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sp>
        <p:nvSpPr>
          <p:cNvPr id="177" name="Arc 176">
            <a:extLst>
              <a:ext uri="{FF2B5EF4-FFF2-40B4-BE49-F238E27FC236}">
                <a16:creationId xmlns:a16="http://schemas.microsoft.com/office/drawing/2014/main" id="{60FA46E3-27A6-416D-9C9C-C30D87EED4E7}"/>
              </a:ext>
            </a:extLst>
          </p:cNvPr>
          <p:cNvSpPr/>
          <p:nvPr/>
        </p:nvSpPr>
        <p:spPr>
          <a:xfrm>
            <a:off x="3281728" y="2263535"/>
            <a:ext cx="810768" cy="810768"/>
          </a:xfrm>
          <a:prstGeom prst="arc">
            <a:avLst>
              <a:gd name="adj1" fmla="val 909026"/>
              <a:gd name="adj2" fmla="val 4616107"/>
            </a:avLst>
          </a:prstGeom>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sp>
        <p:nvSpPr>
          <p:cNvPr id="179" name="Oval 178">
            <a:extLst>
              <a:ext uri="{FF2B5EF4-FFF2-40B4-BE49-F238E27FC236}">
                <a16:creationId xmlns:a16="http://schemas.microsoft.com/office/drawing/2014/main" id="{A5CEB2C9-3F08-4F40-956C-9D25256FD9D1}"/>
              </a:ext>
            </a:extLst>
          </p:cNvPr>
          <p:cNvSpPr/>
          <p:nvPr/>
        </p:nvSpPr>
        <p:spPr>
          <a:xfrm>
            <a:off x="7145601" y="2195947"/>
            <a:ext cx="868969" cy="86896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0" name="Oval 179">
            <a:extLst>
              <a:ext uri="{FF2B5EF4-FFF2-40B4-BE49-F238E27FC236}">
                <a16:creationId xmlns:a16="http://schemas.microsoft.com/office/drawing/2014/main" id="{F0383124-8C58-4FE3-B60D-28B00A53E1A0}"/>
              </a:ext>
            </a:extLst>
          </p:cNvPr>
          <p:cNvSpPr/>
          <p:nvPr/>
        </p:nvSpPr>
        <p:spPr>
          <a:xfrm>
            <a:off x="7082419" y="2573281"/>
            <a:ext cx="143093" cy="19127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1" name="Oval 180">
            <a:extLst>
              <a:ext uri="{FF2B5EF4-FFF2-40B4-BE49-F238E27FC236}">
                <a16:creationId xmlns:a16="http://schemas.microsoft.com/office/drawing/2014/main" id="{3A02E39C-02E6-4CA6-B011-92EB1480892B}"/>
              </a:ext>
            </a:extLst>
          </p:cNvPr>
          <p:cNvSpPr/>
          <p:nvPr/>
        </p:nvSpPr>
        <p:spPr>
          <a:xfrm>
            <a:off x="7934659" y="2573281"/>
            <a:ext cx="143093" cy="19127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2" name="Arc 181">
            <a:extLst>
              <a:ext uri="{FF2B5EF4-FFF2-40B4-BE49-F238E27FC236}">
                <a16:creationId xmlns:a16="http://schemas.microsoft.com/office/drawing/2014/main" id="{695A6809-B5ED-41EC-8949-64D888CF7AF3}"/>
              </a:ext>
            </a:extLst>
          </p:cNvPr>
          <p:cNvSpPr/>
          <p:nvPr/>
        </p:nvSpPr>
        <p:spPr>
          <a:xfrm>
            <a:off x="6303242" y="2013761"/>
            <a:ext cx="810768" cy="810768"/>
          </a:xfrm>
          <a:prstGeom prst="arc">
            <a:avLst>
              <a:gd name="adj1" fmla="val 2568393"/>
              <a:gd name="adj2" fmla="val 6686864"/>
            </a:avLst>
          </a:prstGeom>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sp>
        <p:nvSpPr>
          <p:cNvPr id="183" name="Arc 182">
            <a:extLst>
              <a:ext uri="{FF2B5EF4-FFF2-40B4-BE49-F238E27FC236}">
                <a16:creationId xmlns:a16="http://schemas.microsoft.com/office/drawing/2014/main" id="{D1F282A8-C136-4C34-ABE7-401C9DCAF3E7}"/>
              </a:ext>
            </a:extLst>
          </p:cNvPr>
          <p:cNvSpPr/>
          <p:nvPr/>
        </p:nvSpPr>
        <p:spPr>
          <a:xfrm>
            <a:off x="6240060" y="2263535"/>
            <a:ext cx="810768" cy="810768"/>
          </a:xfrm>
          <a:prstGeom prst="arc">
            <a:avLst>
              <a:gd name="adj1" fmla="val 909026"/>
              <a:gd name="adj2" fmla="val 4616107"/>
            </a:avLst>
          </a:prstGeom>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sp>
        <p:nvSpPr>
          <p:cNvPr id="185" name="Oval 184">
            <a:extLst>
              <a:ext uri="{FF2B5EF4-FFF2-40B4-BE49-F238E27FC236}">
                <a16:creationId xmlns:a16="http://schemas.microsoft.com/office/drawing/2014/main" id="{24F4D3BA-7DD0-4F9D-991C-C3FC48369BC2}"/>
              </a:ext>
            </a:extLst>
          </p:cNvPr>
          <p:cNvSpPr/>
          <p:nvPr/>
        </p:nvSpPr>
        <p:spPr>
          <a:xfrm>
            <a:off x="9849529" y="2195947"/>
            <a:ext cx="868969" cy="86896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6" name="Oval 185">
            <a:extLst>
              <a:ext uri="{FF2B5EF4-FFF2-40B4-BE49-F238E27FC236}">
                <a16:creationId xmlns:a16="http://schemas.microsoft.com/office/drawing/2014/main" id="{99B32FDE-7FC1-4860-A931-4B10EBDB9362}"/>
              </a:ext>
            </a:extLst>
          </p:cNvPr>
          <p:cNvSpPr/>
          <p:nvPr/>
        </p:nvSpPr>
        <p:spPr>
          <a:xfrm>
            <a:off x="9786347" y="2573281"/>
            <a:ext cx="143093" cy="19127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7" name="Oval 186">
            <a:extLst>
              <a:ext uri="{FF2B5EF4-FFF2-40B4-BE49-F238E27FC236}">
                <a16:creationId xmlns:a16="http://schemas.microsoft.com/office/drawing/2014/main" id="{FB8F04A5-E3A1-4512-8AC4-500C388F9C67}"/>
              </a:ext>
            </a:extLst>
          </p:cNvPr>
          <p:cNvSpPr/>
          <p:nvPr/>
        </p:nvSpPr>
        <p:spPr>
          <a:xfrm>
            <a:off x="10638587" y="2573281"/>
            <a:ext cx="143093" cy="19127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8" name="Arc 187">
            <a:extLst>
              <a:ext uri="{FF2B5EF4-FFF2-40B4-BE49-F238E27FC236}">
                <a16:creationId xmlns:a16="http://schemas.microsoft.com/office/drawing/2014/main" id="{508E6288-1C34-4B1B-8A95-431CE94310FD}"/>
              </a:ext>
            </a:extLst>
          </p:cNvPr>
          <p:cNvSpPr/>
          <p:nvPr/>
        </p:nvSpPr>
        <p:spPr>
          <a:xfrm>
            <a:off x="9007170" y="2013761"/>
            <a:ext cx="810768" cy="810768"/>
          </a:xfrm>
          <a:prstGeom prst="arc">
            <a:avLst>
              <a:gd name="adj1" fmla="val 2568393"/>
              <a:gd name="adj2" fmla="val 6686864"/>
            </a:avLst>
          </a:prstGeom>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sp>
        <p:nvSpPr>
          <p:cNvPr id="189" name="Arc 188">
            <a:extLst>
              <a:ext uri="{FF2B5EF4-FFF2-40B4-BE49-F238E27FC236}">
                <a16:creationId xmlns:a16="http://schemas.microsoft.com/office/drawing/2014/main" id="{9869E86E-DEC1-4057-92FC-7D2B215FD8BD}"/>
              </a:ext>
            </a:extLst>
          </p:cNvPr>
          <p:cNvSpPr/>
          <p:nvPr/>
        </p:nvSpPr>
        <p:spPr>
          <a:xfrm>
            <a:off x="8943988" y="2263535"/>
            <a:ext cx="810768" cy="810768"/>
          </a:xfrm>
          <a:prstGeom prst="arc">
            <a:avLst>
              <a:gd name="adj1" fmla="val 909026"/>
              <a:gd name="adj2" fmla="val 4616107"/>
            </a:avLst>
          </a:prstGeom>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grpSp>
        <p:nvGrpSpPr>
          <p:cNvPr id="10" name="Group 9">
            <a:extLst>
              <a:ext uri="{FF2B5EF4-FFF2-40B4-BE49-F238E27FC236}">
                <a16:creationId xmlns:a16="http://schemas.microsoft.com/office/drawing/2014/main" id="{2435EEA0-8D6A-B4FF-B9E4-82AA33A48788}"/>
              </a:ext>
            </a:extLst>
          </p:cNvPr>
          <p:cNvGrpSpPr/>
          <p:nvPr/>
        </p:nvGrpSpPr>
        <p:grpSpPr>
          <a:xfrm>
            <a:off x="10228983" y="337468"/>
            <a:ext cx="1587872" cy="1368854"/>
            <a:chOff x="10228983" y="337468"/>
            <a:chExt cx="1587872" cy="1368854"/>
          </a:xfrm>
        </p:grpSpPr>
        <p:sp>
          <p:nvSpPr>
            <p:cNvPr id="11" name="Hexagon 10">
              <a:extLst>
                <a:ext uri="{FF2B5EF4-FFF2-40B4-BE49-F238E27FC236}">
                  <a16:creationId xmlns:a16="http://schemas.microsoft.com/office/drawing/2014/main" id="{6924D700-6F29-5E36-55C6-7548848794D0}"/>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2" name="Group 11">
              <a:extLst>
                <a:ext uri="{FF2B5EF4-FFF2-40B4-BE49-F238E27FC236}">
                  <a16:creationId xmlns:a16="http://schemas.microsoft.com/office/drawing/2014/main" id="{B6EC2561-56F2-3259-74F7-5E578DA45944}"/>
                </a:ext>
              </a:extLst>
            </p:cNvPr>
            <p:cNvGrpSpPr/>
            <p:nvPr/>
          </p:nvGrpSpPr>
          <p:grpSpPr>
            <a:xfrm>
              <a:off x="10621771" y="762700"/>
              <a:ext cx="562136" cy="634675"/>
              <a:chOff x="760175" y="830142"/>
              <a:chExt cx="867619" cy="979579"/>
            </a:xfrm>
          </p:grpSpPr>
          <p:sp>
            <p:nvSpPr>
              <p:cNvPr id="16" name="Rectangle 15">
                <a:extLst>
                  <a:ext uri="{FF2B5EF4-FFF2-40B4-BE49-F238E27FC236}">
                    <a16:creationId xmlns:a16="http://schemas.microsoft.com/office/drawing/2014/main" id="{0171AE66-7785-33E4-9604-188DEEE4521E}"/>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47</a:t>
                </a:r>
              </a:p>
            </p:txBody>
          </p:sp>
          <p:sp>
            <p:nvSpPr>
              <p:cNvPr id="17" name="Rectangle 16">
                <a:extLst>
                  <a:ext uri="{FF2B5EF4-FFF2-40B4-BE49-F238E27FC236}">
                    <a16:creationId xmlns:a16="http://schemas.microsoft.com/office/drawing/2014/main" id="{4491C1E6-9382-BE3E-9C5E-620CC7D91EF1}"/>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3" name="Group 12">
              <a:extLst>
                <a:ext uri="{FF2B5EF4-FFF2-40B4-BE49-F238E27FC236}">
                  <a16:creationId xmlns:a16="http://schemas.microsoft.com/office/drawing/2014/main" id="{90D18E7C-9373-149C-5455-D50FF20BA7F0}"/>
                </a:ext>
              </a:extLst>
            </p:cNvPr>
            <p:cNvGrpSpPr/>
            <p:nvPr/>
          </p:nvGrpSpPr>
          <p:grpSpPr>
            <a:xfrm>
              <a:off x="11325415" y="762701"/>
              <a:ext cx="182192" cy="634674"/>
              <a:chOff x="2121762" y="2323619"/>
              <a:chExt cx="200378" cy="825210"/>
            </a:xfrm>
          </p:grpSpPr>
          <p:sp>
            <p:nvSpPr>
              <p:cNvPr id="14" name="Isosceles Triangle 13">
                <a:extLst>
                  <a:ext uri="{FF2B5EF4-FFF2-40B4-BE49-F238E27FC236}">
                    <a16:creationId xmlns:a16="http://schemas.microsoft.com/office/drawing/2014/main" id="{27B00C87-FCB3-9932-490B-5B308F767E00}"/>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Rectangle 14">
                <a:extLst>
                  <a:ext uri="{FF2B5EF4-FFF2-40B4-BE49-F238E27FC236}">
                    <a16:creationId xmlns:a16="http://schemas.microsoft.com/office/drawing/2014/main" id="{5BC446FE-418A-6A78-4D84-53A6CB7DC9EA}"/>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19" name="Title 18">
            <a:extLst>
              <a:ext uri="{FF2B5EF4-FFF2-40B4-BE49-F238E27FC236}">
                <a16:creationId xmlns:a16="http://schemas.microsoft.com/office/drawing/2014/main" id="{BA2EE846-4D5A-B0BF-6D34-0CA7F7D88FA5}"/>
              </a:ext>
            </a:extLst>
          </p:cNvPr>
          <p:cNvSpPr>
            <a:spLocks noGrp="1"/>
          </p:cNvSpPr>
          <p:nvPr>
            <p:ph type="title"/>
          </p:nvPr>
        </p:nvSpPr>
        <p:spPr/>
        <p:txBody>
          <a:bodyPr/>
          <a:lstStyle/>
          <a:p>
            <a:r>
              <a:rPr lang="en-CA" dirty="0"/>
              <a:t>Active listening techniques</a:t>
            </a:r>
            <a:endParaRPr lang="en-US" dirty="0"/>
          </a:p>
        </p:txBody>
      </p:sp>
    </p:spTree>
    <p:extLst>
      <p:ext uri="{BB962C8B-B14F-4D97-AF65-F5344CB8AC3E}">
        <p14:creationId xmlns:p14="http://schemas.microsoft.com/office/powerpoint/2010/main" val="36576412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Title 72">
            <a:extLst>
              <a:ext uri="{FF2B5EF4-FFF2-40B4-BE49-F238E27FC236}">
                <a16:creationId xmlns:a16="http://schemas.microsoft.com/office/drawing/2014/main" id="{F5B8723D-1EBA-74F1-6222-AA3151C90D3E}"/>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30469060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80D2E-B75A-46C9-C93E-4791234FA4EB}"/>
              </a:ext>
            </a:extLst>
          </p:cNvPr>
          <p:cNvSpPr>
            <a:spLocks noGrp="1"/>
          </p:cNvSpPr>
          <p:nvPr>
            <p:ph type="title"/>
          </p:nvPr>
        </p:nvSpPr>
        <p:spPr/>
        <p:txBody>
          <a:bodyPr/>
          <a:lstStyle/>
          <a:p>
            <a:r>
              <a:rPr lang="en-GB" dirty="0"/>
              <a:t>Role play</a:t>
            </a:r>
            <a:endParaRPr lang="en-BE" dirty="0"/>
          </a:p>
        </p:txBody>
      </p:sp>
      <p:grpSp>
        <p:nvGrpSpPr>
          <p:cNvPr id="3" name="Group 2">
            <a:extLst>
              <a:ext uri="{FF2B5EF4-FFF2-40B4-BE49-F238E27FC236}">
                <a16:creationId xmlns:a16="http://schemas.microsoft.com/office/drawing/2014/main" id="{A612C6DA-2ACB-0B02-26A1-DAEC235651CC}"/>
              </a:ext>
            </a:extLst>
          </p:cNvPr>
          <p:cNvGrpSpPr/>
          <p:nvPr/>
        </p:nvGrpSpPr>
        <p:grpSpPr>
          <a:xfrm>
            <a:off x="1643667" y="2106635"/>
            <a:ext cx="1758272" cy="2079297"/>
            <a:chOff x="6846848" y="1141103"/>
            <a:chExt cx="999203" cy="1170617"/>
          </a:xfrm>
          <a:solidFill>
            <a:schemeClr val="accent3">
              <a:lumMod val="75000"/>
            </a:schemeClr>
          </a:solidFill>
        </p:grpSpPr>
        <p:sp>
          <p:nvSpPr>
            <p:cNvPr id="4" name="Rectangle: Rounded Corners 3">
              <a:extLst>
                <a:ext uri="{FF2B5EF4-FFF2-40B4-BE49-F238E27FC236}">
                  <a16:creationId xmlns:a16="http://schemas.microsoft.com/office/drawing/2014/main" id="{C8B0FBFB-EF08-6CA8-B5F5-76EB8F545B30}"/>
                </a:ext>
              </a:extLst>
            </p:cNvPr>
            <p:cNvSpPr/>
            <p:nvPr/>
          </p:nvSpPr>
          <p:spPr>
            <a:xfrm rot="1100420">
              <a:off x="7141985" y="1874813"/>
              <a:ext cx="152400" cy="436907"/>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5" name="Oval 4">
              <a:extLst>
                <a:ext uri="{FF2B5EF4-FFF2-40B4-BE49-F238E27FC236}">
                  <a16:creationId xmlns:a16="http://schemas.microsoft.com/office/drawing/2014/main" id="{F11DF7EE-CDEE-D3C9-9649-5721AA0E38C3}"/>
                </a:ext>
              </a:extLst>
            </p:cNvPr>
            <p:cNvSpPr/>
            <p:nvPr/>
          </p:nvSpPr>
          <p:spPr>
            <a:xfrm rot="826591">
              <a:off x="6902427"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 name="Oval 5">
              <a:extLst>
                <a:ext uri="{FF2B5EF4-FFF2-40B4-BE49-F238E27FC236}">
                  <a16:creationId xmlns:a16="http://schemas.microsoft.com/office/drawing/2014/main" id="{ACFCE57C-40E4-DD7C-DE2C-2D724ED81D93}"/>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 name="Oval 6">
              <a:extLst>
                <a:ext uri="{FF2B5EF4-FFF2-40B4-BE49-F238E27FC236}">
                  <a16:creationId xmlns:a16="http://schemas.microsoft.com/office/drawing/2014/main" id="{66B6CF52-30E4-F88B-4386-0D3DA1DEAE32}"/>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Block Arc 7">
              <a:extLst>
                <a:ext uri="{FF2B5EF4-FFF2-40B4-BE49-F238E27FC236}">
                  <a16:creationId xmlns:a16="http://schemas.microsoft.com/office/drawing/2014/main" id="{ECD2561F-A784-1444-682F-C71C3BD39BBF}"/>
                </a:ext>
              </a:extLst>
            </p:cNvPr>
            <p:cNvSpPr/>
            <p:nvPr/>
          </p:nvSpPr>
          <p:spPr>
            <a:xfrm rot="11719641">
              <a:off x="7178956" y="1637818"/>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latin typeface="Arial" panose="020B0604020202020204" pitchFamily="34" charset="0"/>
                <a:cs typeface="Arial" panose="020B0604020202020204" pitchFamily="34" charset="0"/>
              </a:endParaRPr>
            </a:p>
          </p:txBody>
        </p:sp>
      </p:grpSp>
      <p:grpSp>
        <p:nvGrpSpPr>
          <p:cNvPr id="9" name="Group 8">
            <a:extLst>
              <a:ext uri="{FF2B5EF4-FFF2-40B4-BE49-F238E27FC236}">
                <a16:creationId xmlns:a16="http://schemas.microsoft.com/office/drawing/2014/main" id="{A8B9C04B-4ADE-7387-EEC4-E4BA9EC6C451}"/>
              </a:ext>
            </a:extLst>
          </p:cNvPr>
          <p:cNvGrpSpPr/>
          <p:nvPr/>
        </p:nvGrpSpPr>
        <p:grpSpPr>
          <a:xfrm rot="19632759">
            <a:off x="3659690" y="3160017"/>
            <a:ext cx="1758270" cy="2111528"/>
            <a:chOff x="6846848" y="1141103"/>
            <a:chExt cx="999203" cy="1188766"/>
          </a:xfrm>
          <a:solidFill>
            <a:schemeClr val="accent3">
              <a:lumMod val="75000"/>
            </a:schemeClr>
          </a:solidFill>
        </p:grpSpPr>
        <p:sp>
          <p:nvSpPr>
            <p:cNvPr id="10" name="Rectangle: Rounded Corners 9">
              <a:extLst>
                <a:ext uri="{FF2B5EF4-FFF2-40B4-BE49-F238E27FC236}">
                  <a16:creationId xmlns:a16="http://schemas.microsoft.com/office/drawing/2014/main" id="{66B66D54-DCFA-DE2E-EE3C-5DBFF91849A2}"/>
                </a:ext>
              </a:extLst>
            </p:cNvPr>
            <p:cNvSpPr/>
            <p:nvPr/>
          </p:nvSpPr>
          <p:spPr>
            <a:xfrm rot="582262">
              <a:off x="7185878" y="1892961"/>
              <a:ext cx="152400" cy="436908"/>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1" name="Oval 10">
              <a:extLst>
                <a:ext uri="{FF2B5EF4-FFF2-40B4-BE49-F238E27FC236}">
                  <a16:creationId xmlns:a16="http://schemas.microsoft.com/office/drawing/2014/main" id="{018584D5-8208-93C8-C950-B8B3FC810AD5}"/>
                </a:ext>
              </a:extLst>
            </p:cNvPr>
            <p:cNvSpPr/>
            <p:nvPr/>
          </p:nvSpPr>
          <p:spPr>
            <a:xfrm rot="826591">
              <a:off x="6902428"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2" name="Oval 11">
              <a:extLst>
                <a:ext uri="{FF2B5EF4-FFF2-40B4-BE49-F238E27FC236}">
                  <a16:creationId xmlns:a16="http://schemas.microsoft.com/office/drawing/2014/main" id="{181810B7-3CB0-76B2-227B-0E9C2993B7C3}"/>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 name="Oval 12">
              <a:extLst>
                <a:ext uri="{FF2B5EF4-FFF2-40B4-BE49-F238E27FC236}">
                  <a16:creationId xmlns:a16="http://schemas.microsoft.com/office/drawing/2014/main" id="{06130BEF-A635-D51A-8DA2-A4F10BA8B42A}"/>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4" name="Block Arc 13">
              <a:extLst>
                <a:ext uri="{FF2B5EF4-FFF2-40B4-BE49-F238E27FC236}">
                  <a16:creationId xmlns:a16="http://schemas.microsoft.com/office/drawing/2014/main" id="{659D9391-CB45-79CD-EAFE-8B6081C7283C}"/>
                </a:ext>
              </a:extLst>
            </p:cNvPr>
            <p:cNvSpPr/>
            <p:nvPr/>
          </p:nvSpPr>
          <p:spPr>
            <a:xfrm rot="726908">
              <a:off x="7119521" y="1730088"/>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latin typeface="Arial" panose="020B0604020202020204" pitchFamily="34" charset="0"/>
                <a:cs typeface="Arial" panose="020B0604020202020204" pitchFamily="34" charset="0"/>
              </a:endParaRPr>
            </a:p>
          </p:txBody>
        </p:sp>
      </p:grpSp>
      <p:sp>
        <p:nvSpPr>
          <p:cNvPr id="15" name="TextBox 14">
            <a:extLst>
              <a:ext uri="{FF2B5EF4-FFF2-40B4-BE49-F238E27FC236}">
                <a16:creationId xmlns:a16="http://schemas.microsoft.com/office/drawing/2014/main" id="{073BF824-B14C-E3FB-0E2A-6042ADE35425}"/>
              </a:ext>
            </a:extLst>
          </p:cNvPr>
          <p:cNvSpPr txBox="1"/>
          <p:nvPr/>
        </p:nvSpPr>
        <p:spPr>
          <a:xfrm>
            <a:off x="6342379" y="2396808"/>
            <a:ext cx="4048152" cy="2554545"/>
          </a:xfrm>
          <a:prstGeom prst="rect">
            <a:avLst/>
          </a:prstGeom>
          <a:noFill/>
        </p:spPr>
        <p:txBody>
          <a:bodyPr wrap="square" rtlCol="0">
            <a:spAutoFit/>
          </a:bodyPr>
          <a:lstStyle/>
          <a:p>
            <a:pPr algn="ctr"/>
            <a:r>
              <a:rPr lang="en-GB" sz="4000" b="1" dirty="0">
                <a:latin typeface="Arial" panose="020B0604020202020204" pitchFamily="34" charset="0"/>
                <a:cs typeface="Arial" panose="020B0604020202020204" pitchFamily="34" charset="0"/>
              </a:rPr>
              <a:t>Practice communicating with children in a role play!</a:t>
            </a:r>
            <a:endParaRPr lang="en-BE" sz="4000" b="1" dirty="0">
              <a:latin typeface="Arial" panose="020B0604020202020204" pitchFamily="34" charset="0"/>
              <a:cs typeface="Arial" panose="020B0604020202020204" pitchFamily="34" charset="0"/>
            </a:endParaRPr>
          </a:p>
        </p:txBody>
      </p:sp>
      <p:grpSp>
        <p:nvGrpSpPr>
          <p:cNvPr id="23" name="Group 22">
            <a:extLst>
              <a:ext uri="{FF2B5EF4-FFF2-40B4-BE49-F238E27FC236}">
                <a16:creationId xmlns:a16="http://schemas.microsoft.com/office/drawing/2014/main" id="{20A525DA-1EAE-E3D3-4A0A-D30FDB0884CB}"/>
              </a:ext>
            </a:extLst>
          </p:cNvPr>
          <p:cNvGrpSpPr/>
          <p:nvPr/>
        </p:nvGrpSpPr>
        <p:grpSpPr>
          <a:xfrm>
            <a:off x="10228983" y="337468"/>
            <a:ext cx="1587872" cy="1368854"/>
            <a:chOff x="10228983" y="337468"/>
            <a:chExt cx="1587872" cy="1368854"/>
          </a:xfrm>
        </p:grpSpPr>
        <p:sp>
          <p:nvSpPr>
            <p:cNvPr id="24" name="Hexagon 23">
              <a:extLst>
                <a:ext uri="{FF2B5EF4-FFF2-40B4-BE49-F238E27FC236}">
                  <a16:creationId xmlns:a16="http://schemas.microsoft.com/office/drawing/2014/main" id="{A4B7767F-202E-9731-D64B-D689B23307A0}"/>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25" name="Group 24">
              <a:extLst>
                <a:ext uri="{FF2B5EF4-FFF2-40B4-BE49-F238E27FC236}">
                  <a16:creationId xmlns:a16="http://schemas.microsoft.com/office/drawing/2014/main" id="{FE407AF5-6ED4-5929-7228-8BCF69DFA75D}"/>
                </a:ext>
              </a:extLst>
            </p:cNvPr>
            <p:cNvGrpSpPr/>
            <p:nvPr/>
          </p:nvGrpSpPr>
          <p:grpSpPr>
            <a:xfrm>
              <a:off x="10621771" y="762700"/>
              <a:ext cx="562136" cy="634675"/>
              <a:chOff x="760175" y="830142"/>
              <a:chExt cx="867619" cy="979579"/>
            </a:xfrm>
          </p:grpSpPr>
          <p:sp>
            <p:nvSpPr>
              <p:cNvPr id="29" name="Rectangle 28">
                <a:extLst>
                  <a:ext uri="{FF2B5EF4-FFF2-40B4-BE49-F238E27FC236}">
                    <a16:creationId xmlns:a16="http://schemas.microsoft.com/office/drawing/2014/main" id="{58AF7F91-4650-BD60-AB10-DF26E45080F9}"/>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48</a:t>
                </a:r>
              </a:p>
            </p:txBody>
          </p:sp>
          <p:sp>
            <p:nvSpPr>
              <p:cNvPr id="30" name="Rectangle 29">
                <a:extLst>
                  <a:ext uri="{FF2B5EF4-FFF2-40B4-BE49-F238E27FC236}">
                    <a16:creationId xmlns:a16="http://schemas.microsoft.com/office/drawing/2014/main" id="{543C3217-D108-7909-59CA-582413E30FA6}"/>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26" name="Group 25">
              <a:extLst>
                <a:ext uri="{FF2B5EF4-FFF2-40B4-BE49-F238E27FC236}">
                  <a16:creationId xmlns:a16="http://schemas.microsoft.com/office/drawing/2014/main" id="{A890F4A1-F753-39B8-0538-0F4922D57DE2}"/>
                </a:ext>
              </a:extLst>
            </p:cNvPr>
            <p:cNvGrpSpPr/>
            <p:nvPr/>
          </p:nvGrpSpPr>
          <p:grpSpPr>
            <a:xfrm>
              <a:off x="11325415" y="762701"/>
              <a:ext cx="182192" cy="634674"/>
              <a:chOff x="2121762" y="2323619"/>
              <a:chExt cx="200378" cy="825210"/>
            </a:xfrm>
          </p:grpSpPr>
          <p:sp>
            <p:nvSpPr>
              <p:cNvPr id="27" name="Isosceles Triangle 26">
                <a:extLst>
                  <a:ext uri="{FF2B5EF4-FFF2-40B4-BE49-F238E27FC236}">
                    <a16:creationId xmlns:a16="http://schemas.microsoft.com/office/drawing/2014/main" id="{441D71F2-6D4D-1831-B3C5-44B98F2FD780}"/>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8" name="Rectangle 27">
                <a:extLst>
                  <a:ext uri="{FF2B5EF4-FFF2-40B4-BE49-F238E27FC236}">
                    <a16:creationId xmlns:a16="http://schemas.microsoft.com/office/drawing/2014/main" id="{64A9325E-FBB3-6381-06BB-39611564D2EB}"/>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42177896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A7E9274C-943B-4230-A8B9-67E5F2D9FC9B}"/>
              </a:ext>
            </a:extLst>
          </p:cNvPr>
          <p:cNvSpPr txBox="1"/>
          <p:nvPr/>
        </p:nvSpPr>
        <p:spPr>
          <a:xfrm>
            <a:off x="2760420" y="2586087"/>
            <a:ext cx="6671159" cy="830997"/>
          </a:xfrm>
          <a:prstGeom prst="rect">
            <a:avLst/>
          </a:prstGeom>
          <a:noFill/>
        </p:spPr>
        <p:txBody>
          <a:bodyPr wrap="square">
            <a:spAutoFit/>
          </a:bodyPr>
          <a:lstStyle/>
          <a:p>
            <a:pPr algn="ctr"/>
            <a:r>
              <a:rPr lang="en-US" sz="2400" dirty="0">
                <a:effectLst/>
                <a:latin typeface="Arial" panose="020B0604020202020204" pitchFamily="34" charset="0"/>
                <a:ea typeface="Calibri" panose="020F0502020204030204" pitchFamily="34" charset="0"/>
                <a:cs typeface="Arial" panose="020B0604020202020204" pitchFamily="34" charset="0"/>
              </a:rPr>
              <a:t>Three main areas determine how your message will be received and understood</a:t>
            </a:r>
          </a:p>
        </p:txBody>
      </p:sp>
      <p:grpSp>
        <p:nvGrpSpPr>
          <p:cNvPr id="15" name="Group 14">
            <a:extLst>
              <a:ext uri="{FF2B5EF4-FFF2-40B4-BE49-F238E27FC236}">
                <a16:creationId xmlns:a16="http://schemas.microsoft.com/office/drawing/2014/main" id="{6DC00E80-06EA-422C-8CB8-45CA59B0479E}"/>
              </a:ext>
            </a:extLst>
          </p:cNvPr>
          <p:cNvGrpSpPr/>
          <p:nvPr/>
        </p:nvGrpSpPr>
        <p:grpSpPr>
          <a:xfrm flipH="1">
            <a:off x="938473" y="1812115"/>
            <a:ext cx="681235" cy="1867833"/>
            <a:chOff x="2809318" y="6992112"/>
            <a:chExt cx="238682" cy="531114"/>
          </a:xfrm>
          <a:solidFill>
            <a:schemeClr val="accent3">
              <a:lumMod val="75000"/>
            </a:schemeClr>
          </a:solidFill>
        </p:grpSpPr>
        <p:sp>
          <p:nvSpPr>
            <p:cNvPr id="16" name="Rectangle: Rounded Corners 15">
              <a:extLst>
                <a:ext uri="{FF2B5EF4-FFF2-40B4-BE49-F238E27FC236}">
                  <a16:creationId xmlns:a16="http://schemas.microsoft.com/office/drawing/2014/main" id="{48E75D58-649C-4FDA-87BD-C816A341CF25}"/>
                </a:ext>
              </a:extLst>
            </p:cNvPr>
            <p:cNvSpPr/>
            <p:nvPr/>
          </p:nvSpPr>
          <p:spPr>
            <a:xfrm>
              <a:off x="2871216" y="6992112"/>
              <a:ext cx="176784" cy="17678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 name="Rectangle: Rounded Corners 16">
              <a:extLst>
                <a:ext uri="{FF2B5EF4-FFF2-40B4-BE49-F238E27FC236}">
                  <a16:creationId xmlns:a16="http://schemas.microsoft.com/office/drawing/2014/main" id="{E0B9FC7F-5595-4FF4-A8E0-8C8611231219}"/>
                </a:ext>
              </a:extLst>
            </p:cNvPr>
            <p:cNvSpPr/>
            <p:nvPr/>
          </p:nvSpPr>
          <p:spPr>
            <a:xfrm>
              <a:off x="2871216" y="7346442"/>
              <a:ext cx="176784" cy="17678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 name="Arc 17">
              <a:extLst>
                <a:ext uri="{FF2B5EF4-FFF2-40B4-BE49-F238E27FC236}">
                  <a16:creationId xmlns:a16="http://schemas.microsoft.com/office/drawing/2014/main" id="{6C8B78BC-C2B9-44BD-A3A9-2F738D5282FC}"/>
                </a:ext>
              </a:extLst>
            </p:cNvPr>
            <p:cNvSpPr/>
            <p:nvPr/>
          </p:nvSpPr>
          <p:spPr>
            <a:xfrm flipH="1">
              <a:off x="2809318" y="7054216"/>
              <a:ext cx="176784" cy="403860"/>
            </a:xfrm>
            <a:prstGeom prst="arc">
              <a:avLst>
                <a:gd name="adj1" fmla="val 16200000"/>
                <a:gd name="adj2" fmla="val 5377189"/>
              </a:avLst>
            </a:prstGeom>
            <a:grpFill/>
            <a:ln w="4254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19" name="Left Bracket 18">
            <a:extLst>
              <a:ext uri="{FF2B5EF4-FFF2-40B4-BE49-F238E27FC236}">
                <a16:creationId xmlns:a16="http://schemas.microsoft.com/office/drawing/2014/main" id="{BD8EE48B-05CC-4581-96C3-C34DA29F891C}"/>
              </a:ext>
            </a:extLst>
          </p:cNvPr>
          <p:cNvSpPr/>
          <p:nvPr/>
        </p:nvSpPr>
        <p:spPr>
          <a:xfrm rot="16200000">
            <a:off x="5767003" y="-292744"/>
            <a:ext cx="755635" cy="8199123"/>
          </a:xfrm>
          <a:prstGeom prst="leftBracket">
            <a:avLst>
              <a:gd name="adj" fmla="val 169003"/>
            </a:avLst>
          </a:prstGeom>
          <a:ln w="57150">
            <a:solidFill>
              <a:schemeClr val="accent3">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A04B7899-6B87-46A5-A85C-029C3DFA2BAE}"/>
              </a:ext>
            </a:extLst>
          </p:cNvPr>
          <p:cNvSpPr txBox="1"/>
          <p:nvPr/>
        </p:nvSpPr>
        <p:spPr>
          <a:xfrm>
            <a:off x="2045258" y="4782854"/>
            <a:ext cx="2449129" cy="646331"/>
          </a:xfrm>
          <a:prstGeom prst="rect">
            <a:avLst/>
          </a:prstGeom>
          <a:noFill/>
        </p:spPr>
        <p:txBody>
          <a:bodyPr wrap="square">
            <a:spAutoFit/>
          </a:bodyPr>
          <a:lstStyle/>
          <a:p>
            <a:pPr algn="ctr"/>
            <a:r>
              <a:rPr lang="en-US" dirty="0">
                <a:effectLst/>
                <a:latin typeface="Arial" panose="020B0604020202020204" pitchFamily="34" charset="0"/>
                <a:ea typeface="Calibri" panose="020F0502020204030204" pitchFamily="34" charset="0"/>
                <a:cs typeface="Arial" panose="020B0604020202020204" pitchFamily="34" charset="0"/>
              </a:rPr>
              <a:t>The words you choose</a:t>
            </a:r>
          </a:p>
        </p:txBody>
      </p:sp>
      <p:sp>
        <p:nvSpPr>
          <p:cNvPr id="30" name="TextBox 29">
            <a:extLst>
              <a:ext uri="{FF2B5EF4-FFF2-40B4-BE49-F238E27FC236}">
                <a16:creationId xmlns:a16="http://schemas.microsoft.com/office/drawing/2014/main" id="{894EAE68-E601-4D76-A887-DCAFCD7F3C90}"/>
              </a:ext>
            </a:extLst>
          </p:cNvPr>
          <p:cNvSpPr txBox="1"/>
          <p:nvPr/>
        </p:nvSpPr>
        <p:spPr>
          <a:xfrm>
            <a:off x="4573170" y="4782854"/>
            <a:ext cx="2543860" cy="646331"/>
          </a:xfrm>
          <a:prstGeom prst="rect">
            <a:avLst/>
          </a:prstGeom>
          <a:noFill/>
        </p:spPr>
        <p:txBody>
          <a:bodyPr wrap="square">
            <a:spAutoFit/>
          </a:bodyPr>
          <a:lstStyle/>
          <a:p>
            <a:pPr algn="ctr"/>
            <a:r>
              <a:rPr lang="en-US" dirty="0">
                <a:effectLst/>
                <a:latin typeface="Arial" panose="020B0604020202020204" pitchFamily="34" charset="0"/>
                <a:ea typeface="Calibri" panose="020F0502020204030204" pitchFamily="34" charset="0"/>
                <a:cs typeface="Arial" panose="020B0604020202020204" pitchFamily="34" charset="0"/>
              </a:rPr>
              <a:t>How you say them (i.e. tone of voice)</a:t>
            </a:r>
          </a:p>
        </p:txBody>
      </p:sp>
      <p:sp>
        <p:nvSpPr>
          <p:cNvPr id="31" name="TextBox 30">
            <a:extLst>
              <a:ext uri="{FF2B5EF4-FFF2-40B4-BE49-F238E27FC236}">
                <a16:creationId xmlns:a16="http://schemas.microsoft.com/office/drawing/2014/main" id="{2331236C-CAE2-427B-A201-7C0B95213478}"/>
              </a:ext>
            </a:extLst>
          </p:cNvPr>
          <p:cNvSpPr txBox="1"/>
          <p:nvPr/>
        </p:nvSpPr>
        <p:spPr>
          <a:xfrm>
            <a:off x="7442804" y="4782854"/>
            <a:ext cx="2543860" cy="923330"/>
          </a:xfrm>
          <a:prstGeom prst="rect">
            <a:avLst/>
          </a:prstGeom>
          <a:noFill/>
        </p:spPr>
        <p:txBody>
          <a:bodyPr wrap="square">
            <a:spAutoFit/>
          </a:bodyPr>
          <a:lstStyle/>
          <a:p>
            <a:pPr algn="ctr"/>
            <a:r>
              <a:rPr lang="en-US" dirty="0">
                <a:effectLst/>
                <a:latin typeface="Arial" panose="020B0604020202020204" pitchFamily="34" charset="0"/>
                <a:ea typeface="Calibri" panose="020F0502020204030204" pitchFamily="34" charset="0"/>
                <a:cs typeface="Arial" panose="020B0604020202020204" pitchFamily="34" charset="0"/>
              </a:rPr>
              <a:t>How you reinforce them (i.e. non-verbal communication</a:t>
            </a:r>
          </a:p>
        </p:txBody>
      </p:sp>
      <p:grpSp>
        <p:nvGrpSpPr>
          <p:cNvPr id="32" name="Group 31">
            <a:extLst>
              <a:ext uri="{FF2B5EF4-FFF2-40B4-BE49-F238E27FC236}">
                <a16:creationId xmlns:a16="http://schemas.microsoft.com/office/drawing/2014/main" id="{93CEC995-459E-46E7-97AE-AFA099588FAC}"/>
              </a:ext>
            </a:extLst>
          </p:cNvPr>
          <p:cNvGrpSpPr/>
          <p:nvPr/>
        </p:nvGrpSpPr>
        <p:grpSpPr>
          <a:xfrm>
            <a:off x="10663542" y="1812115"/>
            <a:ext cx="655007" cy="1867833"/>
            <a:chOff x="2809318" y="6992112"/>
            <a:chExt cx="238682" cy="531114"/>
          </a:xfrm>
          <a:solidFill>
            <a:schemeClr val="accent3">
              <a:lumMod val="75000"/>
            </a:schemeClr>
          </a:solidFill>
        </p:grpSpPr>
        <p:sp>
          <p:nvSpPr>
            <p:cNvPr id="33" name="Rectangle: Rounded Corners 32">
              <a:extLst>
                <a:ext uri="{FF2B5EF4-FFF2-40B4-BE49-F238E27FC236}">
                  <a16:creationId xmlns:a16="http://schemas.microsoft.com/office/drawing/2014/main" id="{9A643B4E-B15F-4C39-8AFD-F387720218F2}"/>
                </a:ext>
              </a:extLst>
            </p:cNvPr>
            <p:cNvSpPr/>
            <p:nvPr/>
          </p:nvSpPr>
          <p:spPr>
            <a:xfrm>
              <a:off x="2871216" y="6992112"/>
              <a:ext cx="176784" cy="17678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4" name="Rectangle: Rounded Corners 33">
              <a:extLst>
                <a:ext uri="{FF2B5EF4-FFF2-40B4-BE49-F238E27FC236}">
                  <a16:creationId xmlns:a16="http://schemas.microsoft.com/office/drawing/2014/main" id="{4B4E3772-B553-43C5-B3D4-9C2A74677C06}"/>
                </a:ext>
              </a:extLst>
            </p:cNvPr>
            <p:cNvSpPr/>
            <p:nvPr/>
          </p:nvSpPr>
          <p:spPr>
            <a:xfrm>
              <a:off x="2871216" y="7346442"/>
              <a:ext cx="176784" cy="17678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5" name="Arc 34">
              <a:extLst>
                <a:ext uri="{FF2B5EF4-FFF2-40B4-BE49-F238E27FC236}">
                  <a16:creationId xmlns:a16="http://schemas.microsoft.com/office/drawing/2014/main" id="{2884B6CC-F90E-44FC-B678-3C7E95825A43}"/>
                </a:ext>
              </a:extLst>
            </p:cNvPr>
            <p:cNvSpPr/>
            <p:nvPr/>
          </p:nvSpPr>
          <p:spPr>
            <a:xfrm flipH="1">
              <a:off x="2809318" y="7054216"/>
              <a:ext cx="176784" cy="403860"/>
            </a:xfrm>
            <a:prstGeom prst="arc">
              <a:avLst>
                <a:gd name="adj1" fmla="val 16200000"/>
                <a:gd name="adj2" fmla="val 5377189"/>
              </a:avLst>
            </a:prstGeom>
            <a:grpFill/>
            <a:ln w="4254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cxnSp>
        <p:nvCxnSpPr>
          <p:cNvPr id="7" name="Straight Connector 6">
            <a:extLst>
              <a:ext uri="{FF2B5EF4-FFF2-40B4-BE49-F238E27FC236}">
                <a16:creationId xmlns:a16="http://schemas.microsoft.com/office/drawing/2014/main" id="{FB2BD4CD-DF49-4298-8153-DC41671E00EB}"/>
              </a:ext>
            </a:extLst>
          </p:cNvPr>
          <p:cNvCxnSpPr/>
          <p:nvPr/>
        </p:nvCxnSpPr>
        <p:spPr>
          <a:xfrm flipV="1">
            <a:off x="3498140" y="4184635"/>
            <a:ext cx="0" cy="377205"/>
          </a:xfrm>
          <a:prstGeom prst="line">
            <a:avLst/>
          </a:prstGeom>
          <a:ln w="571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C23EE3C-3827-4B1F-B528-2E67DAC56950}"/>
              </a:ext>
            </a:extLst>
          </p:cNvPr>
          <p:cNvCxnSpPr/>
          <p:nvPr/>
        </p:nvCxnSpPr>
        <p:spPr>
          <a:xfrm flipV="1">
            <a:off x="5845100" y="4184635"/>
            <a:ext cx="0" cy="377205"/>
          </a:xfrm>
          <a:prstGeom prst="line">
            <a:avLst/>
          </a:prstGeom>
          <a:ln w="571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F108C24-9624-41E5-858B-70A7EFA93DAD}"/>
              </a:ext>
            </a:extLst>
          </p:cNvPr>
          <p:cNvCxnSpPr/>
          <p:nvPr/>
        </p:nvCxnSpPr>
        <p:spPr>
          <a:xfrm flipV="1">
            <a:off x="8456220" y="4184635"/>
            <a:ext cx="0" cy="377205"/>
          </a:xfrm>
          <a:prstGeom prst="line">
            <a:avLst/>
          </a:prstGeom>
          <a:ln w="571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
        <p:nvSpPr>
          <p:cNvPr id="4" name="Title 3">
            <a:extLst>
              <a:ext uri="{FF2B5EF4-FFF2-40B4-BE49-F238E27FC236}">
                <a16:creationId xmlns:a16="http://schemas.microsoft.com/office/drawing/2014/main" id="{71407D3D-2FB5-3340-C59E-72916E073D17}"/>
              </a:ext>
            </a:extLst>
          </p:cNvPr>
          <p:cNvSpPr>
            <a:spLocks noGrp="1"/>
          </p:cNvSpPr>
          <p:nvPr>
            <p:ph type="title"/>
          </p:nvPr>
        </p:nvSpPr>
        <p:spPr/>
        <p:txBody>
          <a:bodyPr/>
          <a:lstStyle/>
          <a:p>
            <a:r>
              <a:rPr lang="en-US" dirty="0"/>
              <a:t>Effective speaking techniques</a:t>
            </a:r>
          </a:p>
        </p:txBody>
      </p:sp>
    </p:spTree>
    <p:extLst>
      <p:ext uri="{BB962C8B-B14F-4D97-AF65-F5344CB8AC3E}">
        <p14:creationId xmlns:p14="http://schemas.microsoft.com/office/powerpoint/2010/main" val="8761960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Left Bracket 13">
            <a:extLst>
              <a:ext uri="{FF2B5EF4-FFF2-40B4-BE49-F238E27FC236}">
                <a16:creationId xmlns:a16="http://schemas.microsoft.com/office/drawing/2014/main" id="{D3934FC1-8B85-EE3A-993C-DA7ADF1FB684}"/>
              </a:ext>
            </a:extLst>
          </p:cNvPr>
          <p:cNvSpPr/>
          <p:nvPr/>
        </p:nvSpPr>
        <p:spPr>
          <a:xfrm rot="16200000">
            <a:off x="5718183" y="1173199"/>
            <a:ext cx="755635" cy="8199123"/>
          </a:xfrm>
          <a:prstGeom prst="leftBracket">
            <a:avLst>
              <a:gd name="adj" fmla="val 169003"/>
            </a:avLst>
          </a:prstGeom>
          <a:ln w="57150">
            <a:solidFill>
              <a:schemeClr val="accent3">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97EF8C2-3019-FEEE-0BD7-48AFFBC10BFB}"/>
              </a:ext>
            </a:extLst>
          </p:cNvPr>
          <p:cNvSpPr txBox="1"/>
          <p:nvPr/>
        </p:nvSpPr>
        <p:spPr>
          <a:xfrm>
            <a:off x="2331674" y="1514128"/>
            <a:ext cx="7528652" cy="3631763"/>
          </a:xfrm>
          <a:prstGeom prst="rect">
            <a:avLst/>
          </a:prstGeom>
          <a:noFill/>
        </p:spPr>
        <p:txBody>
          <a:bodyPr wrap="square" lIns="91440" tIns="45720" rIns="91440" bIns="45720" rtlCol="0" anchor="t">
            <a:spAutoFit/>
          </a:bodyPr>
          <a:lstStyle/>
          <a:p>
            <a:pPr algn="ctr">
              <a:spcAft>
                <a:spcPts val="1200"/>
              </a:spcAft>
            </a:pPr>
            <a:r>
              <a:rPr lang="en-GB" sz="2000" dirty="0">
                <a:latin typeface="Arial"/>
                <a:cs typeface="Arial"/>
              </a:rPr>
              <a:t>Use simple words</a:t>
            </a:r>
          </a:p>
          <a:p>
            <a:pPr algn="ctr">
              <a:spcAft>
                <a:spcPts val="1200"/>
              </a:spcAft>
            </a:pPr>
            <a:r>
              <a:rPr lang="en-GB" sz="2000" dirty="0">
                <a:latin typeface="Arial"/>
                <a:cs typeface="Arial"/>
              </a:rPr>
              <a:t>Use shorter sentences</a:t>
            </a:r>
          </a:p>
          <a:p>
            <a:pPr algn="ctr">
              <a:spcAft>
                <a:spcPts val="1200"/>
              </a:spcAft>
            </a:pPr>
            <a:r>
              <a:rPr lang="en-GB" sz="2000" dirty="0">
                <a:latin typeface="Arial"/>
                <a:cs typeface="Arial"/>
              </a:rPr>
              <a:t>Explain what different words and concepts mean</a:t>
            </a:r>
          </a:p>
          <a:p>
            <a:pPr algn="ctr">
              <a:spcAft>
                <a:spcPts val="1200"/>
              </a:spcAft>
            </a:pPr>
            <a:r>
              <a:rPr lang="en-GB" sz="2000" dirty="0">
                <a:latin typeface="Arial" panose="020B0604020202020204" pitchFamily="34" charset="0"/>
                <a:cs typeface="Arial" panose="020B0604020202020204" pitchFamily="34" charset="0"/>
              </a:rPr>
              <a:t>Repeat and paraphrase yourself </a:t>
            </a:r>
          </a:p>
          <a:p>
            <a:pPr algn="ctr">
              <a:spcAft>
                <a:spcPts val="1200"/>
              </a:spcAft>
            </a:pPr>
            <a:r>
              <a:rPr lang="en-GB" sz="2000" dirty="0">
                <a:latin typeface="Arial"/>
                <a:cs typeface="Arial"/>
              </a:rPr>
              <a:t>Choose your words carefully</a:t>
            </a:r>
          </a:p>
          <a:p>
            <a:pPr algn="ctr">
              <a:spcAft>
                <a:spcPts val="1200"/>
              </a:spcAft>
            </a:pPr>
            <a:r>
              <a:rPr lang="en-GB" sz="2000" dirty="0">
                <a:latin typeface="Arial" panose="020B0604020202020204" pitchFamily="34" charset="0"/>
                <a:cs typeface="Arial" panose="020B0604020202020204" pitchFamily="34" charset="0"/>
              </a:rPr>
              <a:t>Avoid judgmental or stigmatizing language</a:t>
            </a:r>
          </a:p>
          <a:p>
            <a:pPr algn="ctr">
              <a:spcAft>
                <a:spcPts val="1200"/>
              </a:spcAft>
            </a:pPr>
            <a:r>
              <a:rPr lang="en-GB" sz="2000" dirty="0">
                <a:latin typeface="Arial"/>
                <a:cs typeface="Arial"/>
              </a:rPr>
              <a:t>Think about what language to use to describe sensitive topics</a:t>
            </a:r>
          </a:p>
          <a:p>
            <a:pPr algn="ctr">
              <a:spcAft>
                <a:spcPts val="1200"/>
              </a:spcAft>
            </a:pPr>
            <a:r>
              <a:rPr lang="en-GB" sz="2000" dirty="0">
                <a:latin typeface="Arial"/>
                <a:cs typeface="Arial"/>
              </a:rPr>
              <a:t>Use different or adapt words depending on who you are talking to</a:t>
            </a:r>
            <a:endParaRPr lang="en-BE" sz="2000" dirty="0">
              <a:latin typeface="Arial"/>
              <a:cs typeface="Arial"/>
            </a:endParaRPr>
          </a:p>
        </p:txBody>
      </p:sp>
      <p:grpSp>
        <p:nvGrpSpPr>
          <p:cNvPr id="4" name="Group 3">
            <a:extLst>
              <a:ext uri="{FF2B5EF4-FFF2-40B4-BE49-F238E27FC236}">
                <a16:creationId xmlns:a16="http://schemas.microsoft.com/office/drawing/2014/main" id="{C3C648AE-7BC7-3235-15A9-72DD102E37FA}"/>
              </a:ext>
            </a:extLst>
          </p:cNvPr>
          <p:cNvGrpSpPr/>
          <p:nvPr/>
        </p:nvGrpSpPr>
        <p:grpSpPr>
          <a:xfrm flipH="1">
            <a:off x="889653" y="3278058"/>
            <a:ext cx="681235" cy="1867833"/>
            <a:chOff x="2809318" y="6992112"/>
            <a:chExt cx="238682" cy="531114"/>
          </a:xfrm>
          <a:solidFill>
            <a:schemeClr val="accent3">
              <a:lumMod val="75000"/>
            </a:schemeClr>
          </a:solidFill>
        </p:grpSpPr>
        <p:sp>
          <p:nvSpPr>
            <p:cNvPr id="5" name="Rectangle: Rounded Corners 4">
              <a:extLst>
                <a:ext uri="{FF2B5EF4-FFF2-40B4-BE49-F238E27FC236}">
                  <a16:creationId xmlns:a16="http://schemas.microsoft.com/office/drawing/2014/main" id="{63CDF264-E8D2-2B63-DEB1-398B7648CFC7}"/>
                </a:ext>
              </a:extLst>
            </p:cNvPr>
            <p:cNvSpPr/>
            <p:nvPr/>
          </p:nvSpPr>
          <p:spPr>
            <a:xfrm>
              <a:off x="2871216" y="6992112"/>
              <a:ext cx="176784" cy="17678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 name="Rectangle: Rounded Corners 5">
              <a:extLst>
                <a:ext uri="{FF2B5EF4-FFF2-40B4-BE49-F238E27FC236}">
                  <a16:creationId xmlns:a16="http://schemas.microsoft.com/office/drawing/2014/main" id="{7BB9C728-5DDD-CF4A-F561-461E49C3A328}"/>
                </a:ext>
              </a:extLst>
            </p:cNvPr>
            <p:cNvSpPr/>
            <p:nvPr/>
          </p:nvSpPr>
          <p:spPr>
            <a:xfrm>
              <a:off x="2871216" y="7346442"/>
              <a:ext cx="176784" cy="17678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 name="Arc 6">
              <a:extLst>
                <a:ext uri="{FF2B5EF4-FFF2-40B4-BE49-F238E27FC236}">
                  <a16:creationId xmlns:a16="http://schemas.microsoft.com/office/drawing/2014/main" id="{A991DA00-13C0-52CF-339F-799EAEA97B78}"/>
                </a:ext>
              </a:extLst>
            </p:cNvPr>
            <p:cNvSpPr/>
            <p:nvPr/>
          </p:nvSpPr>
          <p:spPr>
            <a:xfrm flipH="1">
              <a:off x="2809318" y="7054216"/>
              <a:ext cx="176784" cy="403860"/>
            </a:xfrm>
            <a:prstGeom prst="arc">
              <a:avLst>
                <a:gd name="adj1" fmla="val 16200000"/>
                <a:gd name="adj2" fmla="val 5377189"/>
              </a:avLst>
            </a:prstGeom>
            <a:grpFill/>
            <a:ln w="4254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8" name="Group 7">
            <a:extLst>
              <a:ext uri="{FF2B5EF4-FFF2-40B4-BE49-F238E27FC236}">
                <a16:creationId xmlns:a16="http://schemas.microsoft.com/office/drawing/2014/main" id="{26076A28-74EE-0FC5-6E2D-D691E38332C0}"/>
              </a:ext>
            </a:extLst>
          </p:cNvPr>
          <p:cNvGrpSpPr/>
          <p:nvPr/>
        </p:nvGrpSpPr>
        <p:grpSpPr>
          <a:xfrm>
            <a:off x="10614722" y="3278058"/>
            <a:ext cx="655007" cy="1867833"/>
            <a:chOff x="2809318" y="6992112"/>
            <a:chExt cx="238682" cy="531114"/>
          </a:xfrm>
          <a:solidFill>
            <a:schemeClr val="accent3">
              <a:lumMod val="75000"/>
            </a:schemeClr>
          </a:solidFill>
        </p:grpSpPr>
        <p:sp>
          <p:nvSpPr>
            <p:cNvPr id="9" name="Rectangle: Rounded Corners 8">
              <a:extLst>
                <a:ext uri="{FF2B5EF4-FFF2-40B4-BE49-F238E27FC236}">
                  <a16:creationId xmlns:a16="http://schemas.microsoft.com/office/drawing/2014/main" id="{50FB84C0-D186-D348-D4FC-F098AB4916C6}"/>
                </a:ext>
              </a:extLst>
            </p:cNvPr>
            <p:cNvSpPr/>
            <p:nvPr/>
          </p:nvSpPr>
          <p:spPr>
            <a:xfrm>
              <a:off x="2871216" y="6992112"/>
              <a:ext cx="176784" cy="17678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61961E5A-B2EA-E65B-E1B1-9E802E093655}"/>
                </a:ext>
              </a:extLst>
            </p:cNvPr>
            <p:cNvSpPr/>
            <p:nvPr/>
          </p:nvSpPr>
          <p:spPr>
            <a:xfrm>
              <a:off x="2871216" y="7346442"/>
              <a:ext cx="176784" cy="17678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1" name="Arc 10">
              <a:extLst>
                <a:ext uri="{FF2B5EF4-FFF2-40B4-BE49-F238E27FC236}">
                  <a16:creationId xmlns:a16="http://schemas.microsoft.com/office/drawing/2014/main" id="{6DD39BA6-1424-486B-87FA-428FDEF14FB5}"/>
                </a:ext>
              </a:extLst>
            </p:cNvPr>
            <p:cNvSpPr/>
            <p:nvPr/>
          </p:nvSpPr>
          <p:spPr>
            <a:xfrm flipH="1">
              <a:off x="2809318" y="7054216"/>
              <a:ext cx="176784" cy="403860"/>
            </a:xfrm>
            <a:prstGeom prst="arc">
              <a:avLst>
                <a:gd name="adj1" fmla="val 16200000"/>
                <a:gd name="adj2" fmla="val 5377189"/>
              </a:avLst>
            </a:prstGeom>
            <a:grpFill/>
            <a:ln w="4254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13" name="Title 12">
            <a:extLst>
              <a:ext uri="{FF2B5EF4-FFF2-40B4-BE49-F238E27FC236}">
                <a16:creationId xmlns:a16="http://schemas.microsoft.com/office/drawing/2014/main" id="{E3ABA593-97E3-B817-4AA5-D178F9378334}"/>
              </a:ext>
            </a:extLst>
          </p:cNvPr>
          <p:cNvSpPr>
            <a:spLocks noGrp="1"/>
          </p:cNvSpPr>
          <p:nvPr>
            <p:ph type="title"/>
          </p:nvPr>
        </p:nvSpPr>
        <p:spPr/>
        <p:txBody>
          <a:bodyPr/>
          <a:lstStyle/>
          <a:p>
            <a:r>
              <a:rPr lang="en-US" dirty="0"/>
              <a:t>Effective speaking techniques</a:t>
            </a:r>
          </a:p>
        </p:txBody>
      </p:sp>
    </p:spTree>
    <p:extLst>
      <p:ext uri="{BB962C8B-B14F-4D97-AF65-F5344CB8AC3E}">
        <p14:creationId xmlns:p14="http://schemas.microsoft.com/office/powerpoint/2010/main" val="2419439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A17EAA9-0757-4E70-857A-CCB621E253F9}"/>
              </a:ext>
            </a:extLst>
          </p:cNvPr>
          <p:cNvSpPr>
            <a:spLocks noGrp="1"/>
          </p:cNvSpPr>
          <p:nvPr>
            <p:ph type="title"/>
          </p:nvPr>
        </p:nvSpPr>
        <p:spPr>
          <a:xfrm>
            <a:off x="1661965" y="3099692"/>
            <a:ext cx="2808067" cy="562168"/>
          </a:xfrm>
        </p:spPr>
        <p:txBody>
          <a:bodyPr/>
          <a:lstStyle/>
          <a:p>
            <a:r>
              <a:rPr lang="en-CA" dirty="0"/>
              <a:t>Module aim</a:t>
            </a:r>
          </a:p>
        </p:txBody>
      </p:sp>
      <p:grpSp>
        <p:nvGrpSpPr>
          <p:cNvPr id="5" name="Group 4">
            <a:extLst>
              <a:ext uri="{FF2B5EF4-FFF2-40B4-BE49-F238E27FC236}">
                <a16:creationId xmlns:a16="http://schemas.microsoft.com/office/drawing/2014/main" id="{4DEF2326-ED30-64FF-F8C4-B7BB1C9BE02F}"/>
              </a:ext>
            </a:extLst>
          </p:cNvPr>
          <p:cNvGrpSpPr/>
          <p:nvPr/>
        </p:nvGrpSpPr>
        <p:grpSpPr>
          <a:xfrm>
            <a:off x="10127306" y="5194852"/>
            <a:ext cx="1579616" cy="1176094"/>
            <a:chOff x="7639332" y="2671449"/>
            <a:chExt cx="2530338" cy="1883949"/>
          </a:xfrm>
        </p:grpSpPr>
        <p:sp>
          <p:nvSpPr>
            <p:cNvPr id="2" name="Google Shape;321;p4">
              <a:extLst>
                <a:ext uri="{FF2B5EF4-FFF2-40B4-BE49-F238E27FC236}">
                  <a16:creationId xmlns:a16="http://schemas.microsoft.com/office/drawing/2014/main" id="{F3EBA78E-9BC8-27D3-D9D2-50ADAD0251EC}"/>
                </a:ext>
              </a:extLst>
            </p:cNvPr>
            <p:cNvSpPr/>
            <p:nvPr/>
          </p:nvSpPr>
          <p:spPr>
            <a:xfrm>
              <a:off x="7639332" y="2671449"/>
              <a:ext cx="1508195" cy="1162998"/>
            </a:xfrm>
            <a:prstGeom prst="wedgeRoundRectCallout">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dirty="0">
                <a:solidFill>
                  <a:schemeClr val="lt1"/>
                </a:solidFill>
                <a:latin typeface="Calibri"/>
                <a:ea typeface="Calibri"/>
                <a:cs typeface="Calibri"/>
                <a:sym typeface="Calibri"/>
              </a:endParaRPr>
            </a:p>
          </p:txBody>
        </p:sp>
        <p:sp>
          <p:nvSpPr>
            <p:cNvPr id="3" name="Google Shape;322;p4">
              <a:extLst>
                <a:ext uri="{FF2B5EF4-FFF2-40B4-BE49-F238E27FC236}">
                  <a16:creationId xmlns:a16="http://schemas.microsoft.com/office/drawing/2014/main" id="{6D52705F-CE0E-C0E6-7F0E-12126E7CA52E}"/>
                </a:ext>
              </a:extLst>
            </p:cNvPr>
            <p:cNvSpPr/>
            <p:nvPr/>
          </p:nvSpPr>
          <p:spPr>
            <a:xfrm>
              <a:off x="8661475" y="3392400"/>
              <a:ext cx="1508195" cy="1162998"/>
            </a:xfrm>
            <a:prstGeom prst="wedgeRoundRectCallout">
              <a:avLst>
                <a:gd name="adj1" fmla="val 59833"/>
                <a:gd name="adj2" fmla="val 21866"/>
                <a:gd name="adj3" fmla="val 16667"/>
              </a:avLst>
            </a:prstGeom>
            <a:solidFill>
              <a:schemeClr val="bg1"/>
            </a:solidFill>
            <a:ln w="76200" cap="flat" cmpd="sng">
              <a:solidFill>
                <a:schemeClr val="accent3">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dirty="0">
                <a:solidFill>
                  <a:schemeClr val="lt1"/>
                </a:solidFill>
                <a:latin typeface="Calibri"/>
                <a:ea typeface="Calibri"/>
                <a:cs typeface="Calibri"/>
                <a:sym typeface="Calibri"/>
              </a:endParaRPr>
            </a:p>
          </p:txBody>
        </p:sp>
      </p:grpSp>
      <p:sp>
        <p:nvSpPr>
          <p:cNvPr id="36" name="Rectangle 35">
            <a:extLst>
              <a:ext uri="{FF2B5EF4-FFF2-40B4-BE49-F238E27FC236}">
                <a16:creationId xmlns:a16="http://schemas.microsoft.com/office/drawing/2014/main" id="{F2665E6B-03F0-4E3C-8B9A-CE4AECBD87C1}"/>
              </a:ext>
            </a:extLst>
          </p:cNvPr>
          <p:cNvSpPr/>
          <p:nvPr/>
        </p:nvSpPr>
        <p:spPr>
          <a:xfrm>
            <a:off x="8866412" y="2335585"/>
            <a:ext cx="1817021" cy="409181"/>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6" name="Rectangle 5">
            <a:extLst>
              <a:ext uri="{FF2B5EF4-FFF2-40B4-BE49-F238E27FC236}">
                <a16:creationId xmlns:a16="http://schemas.microsoft.com/office/drawing/2014/main" id="{D91ADE2A-CED8-C760-8CFE-B00EEB6922FB}"/>
              </a:ext>
            </a:extLst>
          </p:cNvPr>
          <p:cNvSpPr/>
          <p:nvPr/>
        </p:nvSpPr>
        <p:spPr>
          <a:xfrm>
            <a:off x="6736670" y="3149660"/>
            <a:ext cx="2453629" cy="409181"/>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Rectangle 6">
            <a:extLst>
              <a:ext uri="{FF2B5EF4-FFF2-40B4-BE49-F238E27FC236}">
                <a16:creationId xmlns:a16="http://schemas.microsoft.com/office/drawing/2014/main" id="{49AB24F5-5C7C-3CFD-606F-B49D1A7C8017}"/>
              </a:ext>
            </a:extLst>
          </p:cNvPr>
          <p:cNvSpPr/>
          <p:nvPr/>
        </p:nvSpPr>
        <p:spPr>
          <a:xfrm>
            <a:off x="8252664" y="3606544"/>
            <a:ext cx="2453629" cy="409181"/>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Rectangle 7">
            <a:extLst>
              <a:ext uri="{FF2B5EF4-FFF2-40B4-BE49-F238E27FC236}">
                <a16:creationId xmlns:a16="http://schemas.microsoft.com/office/drawing/2014/main" id="{8776AA3D-2B25-5C7B-7F9D-B5B089FD234C}"/>
              </a:ext>
            </a:extLst>
          </p:cNvPr>
          <p:cNvSpPr/>
          <p:nvPr/>
        </p:nvSpPr>
        <p:spPr>
          <a:xfrm>
            <a:off x="6292467" y="4056552"/>
            <a:ext cx="4604133" cy="409181"/>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1" name="TextBox 10">
            <a:extLst>
              <a:ext uri="{FF2B5EF4-FFF2-40B4-BE49-F238E27FC236}">
                <a16:creationId xmlns:a16="http://schemas.microsoft.com/office/drawing/2014/main" id="{E24EEE1C-BE7F-4B6C-BA92-E8B3F36132B2}"/>
              </a:ext>
            </a:extLst>
          </p:cNvPr>
          <p:cNvSpPr txBox="1"/>
          <p:nvPr/>
        </p:nvSpPr>
        <p:spPr>
          <a:xfrm>
            <a:off x="6292467" y="1837874"/>
            <a:ext cx="4776361" cy="2677656"/>
          </a:xfrm>
          <a:prstGeom prst="rect">
            <a:avLst/>
          </a:prstGeom>
          <a:noFill/>
        </p:spPr>
        <p:txBody>
          <a:bodyPr wrap="square" lIns="91440" tIns="45720" rIns="91440" bIns="45720" anchor="t">
            <a:spAutoFit/>
          </a:bodyPr>
          <a:lstStyle/>
          <a:p>
            <a:r>
              <a:rPr lang="en-US" sz="28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To provide the opportunity to practice the core skills necessary for caseworkers to communicate with children </a:t>
            </a:r>
            <a:r>
              <a:rPr lang="en-US" sz="2800" b="1" dirty="0">
                <a:solidFill>
                  <a:schemeClr val="bg1"/>
                </a:solidFill>
                <a:latin typeface="Arial" panose="020B0604020202020204" pitchFamily="34" charset="0"/>
                <a:ea typeface="Calibri" panose="020F0502020204030204" pitchFamily="34" charset="0"/>
                <a:cs typeface="Arial" panose="020B0604020202020204" pitchFamily="34" charset="0"/>
              </a:rPr>
              <a:t>of</a:t>
            </a:r>
            <a:r>
              <a:rPr lang="en-US" sz="28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 different ages and </a:t>
            </a:r>
            <a:r>
              <a:rPr lang="en-US" sz="2800" b="1" dirty="0">
                <a:solidFill>
                  <a:schemeClr val="bg1"/>
                </a:solidFill>
                <a:latin typeface="Arial" panose="020B0604020202020204" pitchFamily="34" charset="0"/>
                <a:ea typeface="Calibri" panose="020F0502020204030204" pitchFamily="34" charset="0"/>
                <a:cs typeface="Arial" panose="020B0604020202020204" pitchFamily="34" charset="0"/>
              </a:rPr>
              <a:t>developmental stages </a:t>
            </a:r>
            <a:endParaRPr lang="en-US" sz="2800" b="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911184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1FEFF11-9319-40EF-BC5E-06220C59EB87}"/>
              </a:ext>
            </a:extLst>
          </p:cNvPr>
          <p:cNvSpPr txBox="1"/>
          <p:nvPr/>
        </p:nvSpPr>
        <p:spPr>
          <a:xfrm>
            <a:off x="1513403" y="4711474"/>
            <a:ext cx="2188334" cy="1200329"/>
          </a:xfrm>
          <a:prstGeom prst="rect">
            <a:avLst/>
          </a:prstGeom>
          <a:noFill/>
        </p:spPr>
        <p:txBody>
          <a:bodyPr wrap="square" lIns="91440" tIns="45720" rIns="91440" bIns="45720" anchor="t">
            <a:spAutoFit/>
          </a:bodyPr>
          <a:lstStyle/>
          <a:p>
            <a:r>
              <a:rPr lang="en-US" dirty="0">
                <a:latin typeface="Arial"/>
                <a:cs typeface="Arial"/>
              </a:rPr>
              <a:t>The child is likely to give a one word response such as "yes" or "no"</a:t>
            </a:r>
            <a:endParaRPr lang="en-CA" dirty="0">
              <a:latin typeface="Arial"/>
              <a:cs typeface="Arial"/>
            </a:endParaRPr>
          </a:p>
        </p:txBody>
      </p:sp>
      <p:sp>
        <p:nvSpPr>
          <p:cNvPr id="11" name="TextBox 10">
            <a:extLst>
              <a:ext uri="{FF2B5EF4-FFF2-40B4-BE49-F238E27FC236}">
                <a16:creationId xmlns:a16="http://schemas.microsoft.com/office/drawing/2014/main" id="{97640BEE-75EE-40EC-A1F7-E6882F117710}"/>
              </a:ext>
            </a:extLst>
          </p:cNvPr>
          <p:cNvSpPr txBox="1"/>
          <p:nvPr/>
        </p:nvSpPr>
        <p:spPr>
          <a:xfrm>
            <a:off x="4370199" y="4740020"/>
            <a:ext cx="3053551" cy="923330"/>
          </a:xfrm>
          <a:prstGeom prst="rect">
            <a:avLst/>
          </a:prstGeom>
          <a:noFill/>
        </p:spPr>
        <p:txBody>
          <a:bodyPr wrap="square">
            <a:spAutoFit/>
          </a:bodyPr>
          <a:lstStyle/>
          <a:p>
            <a:r>
              <a:rPr lang="en-US" dirty="0">
                <a:latin typeface="Arial" panose="020B0604020202020204" pitchFamily="34" charset="0"/>
                <a:cs typeface="Arial" panose="020B0604020202020204" pitchFamily="34" charset="0"/>
              </a:rPr>
              <a:t>The child is likely to express themselves and give a detailed answer</a:t>
            </a:r>
            <a:endParaRPr lang="en-CA" dirty="0">
              <a:latin typeface="Arial" panose="020B0604020202020204" pitchFamily="34" charset="0"/>
              <a:cs typeface="Arial" panose="020B0604020202020204" pitchFamily="34" charset="0"/>
            </a:endParaRPr>
          </a:p>
        </p:txBody>
      </p:sp>
      <p:sp>
        <p:nvSpPr>
          <p:cNvPr id="3" name="Arrow: Pentagon 2">
            <a:extLst>
              <a:ext uri="{FF2B5EF4-FFF2-40B4-BE49-F238E27FC236}">
                <a16:creationId xmlns:a16="http://schemas.microsoft.com/office/drawing/2014/main" id="{74FBED7A-FE37-488C-8EC8-191EBD93D9E5}"/>
              </a:ext>
            </a:extLst>
          </p:cNvPr>
          <p:cNvSpPr/>
          <p:nvPr/>
        </p:nvSpPr>
        <p:spPr>
          <a:xfrm rot="5400000">
            <a:off x="1131125" y="1581274"/>
            <a:ext cx="2911421" cy="2599069"/>
          </a:xfrm>
          <a:prstGeom prst="homePlate">
            <a:avLst>
              <a:gd name="adj" fmla="val 956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CA" sz="1600" dirty="0">
              <a:solidFill>
                <a:schemeClr val="tx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C5433EF7-71FC-4B28-B693-7A4C13752EF8}"/>
              </a:ext>
            </a:extLst>
          </p:cNvPr>
          <p:cNvSpPr txBox="1"/>
          <p:nvPr/>
        </p:nvSpPr>
        <p:spPr>
          <a:xfrm>
            <a:off x="1513403" y="1669319"/>
            <a:ext cx="2188334" cy="2123658"/>
          </a:xfrm>
          <a:prstGeom prst="rect">
            <a:avLst/>
          </a:prstGeom>
          <a:noFill/>
        </p:spPr>
        <p:txBody>
          <a:bodyPr wrap="square" lIns="91440" tIns="45720" rIns="91440" bIns="45720" anchor="t">
            <a:spAutoFit/>
          </a:bodyPr>
          <a:lstStyle/>
          <a:p>
            <a:pPr algn="ctr"/>
            <a:r>
              <a:rPr lang="en-US" sz="2000" b="1" dirty="0">
                <a:latin typeface="Arial" panose="020B0604020202020204" pitchFamily="34" charset="0"/>
                <a:cs typeface="Arial" panose="020B0604020202020204" pitchFamily="34" charset="0"/>
              </a:rPr>
              <a:t>CLOSED QUESTIONS</a:t>
            </a:r>
            <a:endParaRPr lang="en-US"/>
          </a:p>
          <a:p>
            <a:endParaRPr lang="en-US" sz="2000"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E.g. Do you sleep well? Do you like school? Is your father nice to you?</a:t>
            </a:r>
            <a:endParaRPr lang="en-CA" dirty="0">
              <a:latin typeface="Arial" panose="020B0604020202020204" pitchFamily="34" charset="0"/>
              <a:cs typeface="Arial" panose="020B0604020202020204" pitchFamily="34" charset="0"/>
            </a:endParaRPr>
          </a:p>
        </p:txBody>
      </p:sp>
      <p:sp>
        <p:nvSpPr>
          <p:cNvPr id="9" name="Arrow: Pentagon 8">
            <a:extLst>
              <a:ext uri="{FF2B5EF4-FFF2-40B4-BE49-F238E27FC236}">
                <a16:creationId xmlns:a16="http://schemas.microsoft.com/office/drawing/2014/main" id="{09716A82-2B7F-4DAA-A17D-5B6B5EEFC420}"/>
              </a:ext>
            </a:extLst>
          </p:cNvPr>
          <p:cNvSpPr/>
          <p:nvPr/>
        </p:nvSpPr>
        <p:spPr>
          <a:xfrm rot="5400000">
            <a:off x="4437583" y="1183606"/>
            <a:ext cx="2911422" cy="3394411"/>
          </a:xfrm>
          <a:prstGeom prst="homePlate">
            <a:avLst>
              <a:gd name="adj" fmla="val 956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CA" sz="1600" dirty="0">
              <a:solidFill>
                <a:schemeClr val="tx1"/>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E20BDE3F-1B1D-4668-A164-608C26C23895}"/>
              </a:ext>
            </a:extLst>
          </p:cNvPr>
          <p:cNvSpPr txBox="1"/>
          <p:nvPr/>
        </p:nvSpPr>
        <p:spPr>
          <a:xfrm>
            <a:off x="4370199" y="1669322"/>
            <a:ext cx="3053551" cy="1815882"/>
          </a:xfrm>
          <a:prstGeom prst="rect">
            <a:avLst/>
          </a:prstGeom>
          <a:noFill/>
        </p:spPr>
        <p:txBody>
          <a:bodyPr wrap="square" lIns="91440" tIns="45720" rIns="91440" bIns="45720" anchor="t">
            <a:spAutoFit/>
          </a:bodyPr>
          <a:lstStyle/>
          <a:p>
            <a:pPr algn="ctr"/>
            <a:r>
              <a:rPr lang="en-US" sz="2000" b="1" dirty="0">
                <a:latin typeface="Arial" panose="020B0604020202020204" pitchFamily="34" charset="0"/>
                <a:cs typeface="Arial" panose="020B0604020202020204" pitchFamily="34" charset="0"/>
              </a:rPr>
              <a:t>OPEN QUESTIONS</a:t>
            </a:r>
            <a:endParaRPr lang="en-US"/>
          </a:p>
          <a:p>
            <a:endParaRPr lang="en-US" sz="2000"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E.g. How do you feel today? Can I help you with anything? Is there anything you would like to tell me?</a:t>
            </a:r>
            <a:endParaRPr lang="en-CA" dirty="0">
              <a:latin typeface="Arial" panose="020B0604020202020204" pitchFamily="34" charset="0"/>
              <a:cs typeface="Arial" panose="020B0604020202020204" pitchFamily="34" charset="0"/>
            </a:endParaRPr>
          </a:p>
        </p:txBody>
      </p:sp>
      <p:sp>
        <p:nvSpPr>
          <p:cNvPr id="12" name="Arrow: Pentagon 11">
            <a:extLst>
              <a:ext uri="{FF2B5EF4-FFF2-40B4-BE49-F238E27FC236}">
                <a16:creationId xmlns:a16="http://schemas.microsoft.com/office/drawing/2014/main" id="{C9FE7F49-D15B-4B6D-B7F2-29137F1E0F1E}"/>
              </a:ext>
            </a:extLst>
          </p:cNvPr>
          <p:cNvSpPr/>
          <p:nvPr/>
        </p:nvSpPr>
        <p:spPr>
          <a:xfrm rot="5400000">
            <a:off x="8233250" y="1064345"/>
            <a:ext cx="2941323" cy="3607388"/>
          </a:xfrm>
          <a:prstGeom prst="homePlate">
            <a:avLst>
              <a:gd name="adj" fmla="val 956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CA" sz="1600" dirty="0">
              <a:solidFill>
                <a:schemeClr val="tx1"/>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CDDFCF2D-123B-4B43-A762-2A387FF4B560}"/>
              </a:ext>
            </a:extLst>
          </p:cNvPr>
          <p:cNvSpPr txBox="1"/>
          <p:nvPr/>
        </p:nvSpPr>
        <p:spPr>
          <a:xfrm>
            <a:off x="8126320" y="1718791"/>
            <a:ext cx="3237952" cy="1815882"/>
          </a:xfrm>
          <a:prstGeom prst="rect">
            <a:avLst/>
          </a:prstGeom>
          <a:noFill/>
        </p:spPr>
        <p:txBody>
          <a:bodyPr wrap="square">
            <a:spAutoFit/>
          </a:bodyPr>
          <a:lstStyle/>
          <a:p>
            <a:r>
              <a:rPr lang="en-US" sz="2000" b="1" dirty="0">
                <a:latin typeface="Arial" panose="020B0604020202020204" pitchFamily="34" charset="0"/>
                <a:cs typeface="Arial" panose="020B0604020202020204" pitchFamily="34" charset="0"/>
              </a:rPr>
              <a:t>LEADING QUESTIONS</a:t>
            </a:r>
          </a:p>
          <a:p>
            <a:endParaRPr lang="en-US" sz="2000"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E.g. You like living with your uncle, don’t you? You are doing better now, aren’t you? Everything is fine, isn’t it?</a:t>
            </a:r>
            <a:endParaRPr lang="en-CA"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02642238-435E-4CEE-863A-10F4B6478A59}"/>
              </a:ext>
            </a:extLst>
          </p:cNvPr>
          <p:cNvSpPr txBox="1"/>
          <p:nvPr/>
        </p:nvSpPr>
        <p:spPr>
          <a:xfrm>
            <a:off x="8126321" y="4740021"/>
            <a:ext cx="3199168" cy="923330"/>
          </a:xfrm>
          <a:prstGeom prst="rect">
            <a:avLst/>
          </a:prstGeom>
          <a:noFill/>
        </p:spPr>
        <p:txBody>
          <a:bodyPr wrap="square" lIns="91440" tIns="45720" rIns="91440" bIns="45720" anchor="t">
            <a:spAutoFit/>
          </a:bodyPr>
          <a:lstStyle/>
          <a:p>
            <a:r>
              <a:rPr lang="en-US" dirty="0">
                <a:latin typeface="Arial"/>
                <a:cs typeface="Arial"/>
              </a:rPr>
              <a:t>The child is likely to give a one word answer such as "yes" or "no"</a:t>
            </a:r>
            <a:endParaRPr lang="en-CA" dirty="0">
              <a:latin typeface="Arial"/>
              <a:cs typeface="Arial"/>
            </a:endParaRPr>
          </a:p>
        </p:txBody>
      </p:sp>
      <p:sp>
        <p:nvSpPr>
          <p:cNvPr id="19" name="TextBox 18">
            <a:extLst>
              <a:ext uri="{FF2B5EF4-FFF2-40B4-BE49-F238E27FC236}">
                <a16:creationId xmlns:a16="http://schemas.microsoft.com/office/drawing/2014/main" id="{F50EA874-8715-47D1-BBB3-9A0880976152}"/>
              </a:ext>
            </a:extLst>
          </p:cNvPr>
          <p:cNvSpPr txBox="1"/>
          <p:nvPr/>
        </p:nvSpPr>
        <p:spPr>
          <a:xfrm rot="16200000">
            <a:off x="-576629" y="2613031"/>
            <a:ext cx="2769870" cy="338554"/>
          </a:xfrm>
          <a:prstGeom prst="rect">
            <a:avLst/>
          </a:prstGeom>
          <a:noFill/>
        </p:spPr>
        <p:txBody>
          <a:bodyPr wrap="square">
            <a:spAutoFit/>
          </a:bodyPr>
          <a:lstStyle/>
          <a:p>
            <a:pPr algn="r"/>
            <a:r>
              <a:rPr lang="en-US" sz="1600" b="1" dirty="0">
                <a:solidFill>
                  <a:schemeClr val="accent3">
                    <a:lumMod val="75000"/>
                  </a:schemeClr>
                </a:solidFill>
                <a:latin typeface="Arial" panose="020B0604020202020204" pitchFamily="34" charset="0"/>
                <a:cs typeface="Arial" panose="020B0604020202020204" pitchFamily="34" charset="0"/>
              </a:rPr>
              <a:t>QUESTION TYPE</a:t>
            </a:r>
            <a:endParaRPr lang="en-CA" sz="1600" b="1" dirty="0">
              <a:solidFill>
                <a:schemeClr val="accent3">
                  <a:lumMod val="75000"/>
                </a:schemeClr>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FFC1525A-2EA9-4E7F-A96F-83119A8731D5}"/>
              </a:ext>
            </a:extLst>
          </p:cNvPr>
          <p:cNvSpPr txBox="1"/>
          <p:nvPr/>
        </p:nvSpPr>
        <p:spPr>
          <a:xfrm rot="16200000">
            <a:off x="209477" y="5032408"/>
            <a:ext cx="1197656" cy="338554"/>
          </a:xfrm>
          <a:prstGeom prst="rect">
            <a:avLst/>
          </a:prstGeom>
          <a:noFill/>
        </p:spPr>
        <p:txBody>
          <a:bodyPr wrap="square">
            <a:spAutoFit/>
          </a:bodyPr>
          <a:lstStyle/>
          <a:p>
            <a:r>
              <a:rPr lang="en-US" sz="1600" b="1" dirty="0">
                <a:solidFill>
                  <a:schemeClr val="accent3">
                    <a:lumMod val="75000"/>
                  </a:schemeClr>
                </a:solidFill>
                <a:latin typeface="Arial" panose="020B0604020202020204" pitchFamily="34" charset="0"/>
                <a:cs typeface="Arial" panose="020B0604020202020204" pitchFamily="34" charset="0"/>
              </a:rPr>
              <a:t>ANSWER</a:t>
            </a:r>
            <a:endParaRPr lang="en-CA" sz="1600" b="1" dirty="0">
              <a:solidFill>
                <a:schemeClr val="accent3">
                  <a:lumMod val="75000"/>
                </a:schemeClr>
              </a:solidFill>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BE8C8897-90B1-5F8A-B4B5-2BCDE527016B}"/>
              </a:ext>
            </a:extLst>
          </p:cNvPr>
          <p:cNvGrpSpPr/>
          <p:nvPr/>
        </p:nvGrpSpPr>
        <p:grpSpPr>
          <a:xfrm>
            <a:off x="10228983" y="337468"/>
            <a:ext cx="1587872" cy="1368854"/>
            <a:chOff x="10228983" y="337468"/>
            <a:chExt cx="1587872" cy="1368854"/>
          </a:xfrm>
        </p:grpSpPr>
        <p:sp>
          <p:nvSpPr>
            <p:cNvPr id="5" name="Hexagon 4">
              <a:extLst>
                <a:ext uri="{FF2B5EF4-FFF2-40B4-BE49-F238E27FC236}">
                  <a16:creationId xmlns:a16="http://schemas.microsoft.com/office/drawing/2014/main" id="{3F02A845-2847-2957-FE51-3ABD8380BB90}"/>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C55B99AB-5621-0381-7BFB-9016C346CBB7}"/>
                </a:ext>
              </a:extLst>
            </p:cNvPr>
            <p:cNvGrpSpPr/>
            <p:nvPr/>
          </p:nvGrpSpPr>
          <p:grpSpPr>
            <a:xfrm>
              <a:off x="10621771" y="762700"/>
              <a:ext cx="562136" cy="634675"/>
              <a:chOff x="760175" y="830142"/>
              <a:chExt cx="867619" cy="979579"/>
            </a:xfrm>
          </p:grpSpPr>
          <p:sp>
            <p:nvSpPr>
              <p:cNvPr id="18" name="Rectangle 17">
                <a:extLst>
                  <a:ext uri="{FF2B5EF4-FFF2-40B4-BE49-F238E27FC236}">
                    <a16:creationId xmlns:a16="http://schemas.microsoft.com/office/drawing/2014/main" id="{3FED0B9E-316C-84A1-A745-FEE7A8DD0CB9}"/>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49</a:t>
                </a:r>
              </a:p>
            </p:txBody>
          </p:sp>
          <p:sp>
            <p:nvSpPr>
              <p:cNvPr id="21" name="Rectangle 20">
                <a:extLst>
                  <a:ext uri="{FF2B5EF4-FFF2-40B4-BE49-F238E27FC236}">
                    <a16:creationId xmlns:a16="http://schemas.microsoft.com/office/drawing/2014/main" id="{E9BE7F5C-BB53-5EA9-32CD-FCC9192783C1}"/>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5" name="Group 14">
              <a:extLst>
                <a:ext uri="{FF2B5EF4-FFF2-40B4-BE49-F238E27FC236}">
                  <a16:creationId xmlns:a16="http://schemas.microsoft.com/office/drawing/2014/main" id="{C5E9BB29-AD46-ACB7-9896-6FFBF759EAB3}"/>
                </a:ext>
              </a:extLst>
            </p:cNvPr>
            <p:cNvGrpSpPr/>
            <p:nvPr/>
          </p:nvGrpSpPr>
          <p:grpSpPr>
            <a:xfrm>
              <a:off x="11325415" y="762701"/>
              <a:ext cx="182192" cy="634674"/>
              <a:chOff x="2121762" y="2323619"/>
              <a:chExt cx="200378" cy="825210"/>
            </a:xfrm>
          </p:grpSpPr>
          <p:sp>
            <p:nvSpPr>
              <p:cNvPr id="16" name="Isosceles Triangle 15">
                <a:extLst>
                  <a:ext uri="{FF2B5EF4-FFF2-40B4-BE49-F238E27FC236}">
                    <a16:creationId xmlns:a16="http://schemas.microsoft.com/office/drawing/2014/main" id="{61F0235C-7AC5-F7E0-F68D-E8EBF9625878}"/>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8B5AA5C9-1738-1AFF-F5AE-D28D16607A21}"/>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36" name="Title 35">
            <a:extLst>
              <a:ext uri="{FF2B5EF4-FFF2-40B4-BE49-F238E27FC236}">
                <a16:creationId xmlns:a16="http://schemas.microsoft.com/office/drawing/2014/main" id="{188D2744-6FE0-49F7-B1EC-2478A8ACACC8}"/>
              </a:ext>
            </a:extLst>
          </p:cNvPr>
          <p:cNvSpPr>
            <a:spLocks noGrp="1"/>
          </p:cNvSpPr>
          <p:nvPr>
            <p:ph type="title"/>
          </p:nvPr>
        </p:nvSpPr>
        <p:spPr/>
        <p:txBody>
          <a:bodyPr/>
          <a:lstStyle/>
          <a:p>
            <a:r>
              <a:rPr lang="en-CA" dirty="0"/>
              <a:t>Choose your words carefully</a:t>
            </a:r>
            <a:endParaRPr lang="en-US" dirty="0"/>
          </a:p>
        </p:txBody>
      </p:sp>
      <p:sp>
        <p:nvSpPr>
          <p:cNvPr id="39" name="Oval 38">
            <a:extLst>
              <a:ext uri="{FF2B5EF4-FFF2-40B4-BE49-F238E27FC236}">
                <a16:creationId xmlns:a16="http://schemas.microsoft.com/office/drawing/2014/main" id="{9998219D-10CF-F481-D23D-E4EE83711969}"/>
              </a:ext>
            </a:extLst>
          </p:cNvPr>
          <p:cNvSpPr/>
          <p:nvPr/>
        </p:nvSpPr>
        <p:spPr>
          <a:xfrm>
            <a:off x="2360672" y="3995918"/>
            <a:ext cx="452326" cy="452326"/>
          </a:xfrm>
          <a:prstGeom prst="ellipse">
            <a:avLst/>
          </a:prstGeom>
          <a:solidFill>
            <a:schemeClr val="accent3">
              <a:lumMod val="75000"/>
            </a:schemeClr>
          </a:solid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40">
            <a:extLst>
              <a:ext uri="{FF2B5EF4-FFF2-40B4-BE49-F238E27FC236}">
                <a16:creationId xmlns:a16="http://schemas.microsoft.com/office/drawing/2014/main" id="{2074A932-0366-E53B-C643-BA460AD6568B}"/>
              </a:ext>
            </a:extLst>
          </p:cNvPr>
          <p:cNvSpPr/>
          <p:nvPr/>
        </p:nvSpPr>
        <p:spPr>
          <a:xfrm>
            <a:off x="5667130" y="3995918"/>
            <a:ext cx="452326" cy="452326"/>
          </a:xfrm>
          <a:prstGeom prst="ellipse">
            <a:avLst/>
          </a:prstGeom>
          <a:solidFill>
            <a:schemeClr val="bg1"/>
          </a:solid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a:extLst>
              <a:ext uri="{FF2B5EF4-FFF2-40B4-BE49-F238E27FC236}">
                <a16:creationId xmlns:a16="http://schemas.microsoft.com/office/drawing/2014/main" id="{7143ED14-C9DE-5544-8FD8-792071E955CE}"/>
              </a:ext>
            </a:extLst>
          </p:cNvPr>
          <p:cNvGrpSpPr/>
          <p:nvPr/>
        </p:nvGrpSpPr>
        <p:grpSpPr>
          <a:xfrm>
            <a:off x="9477748" y="3995918"/>
            <a:ext cx="452326" cy="452326"/>
            <a:chOff x="9499742" y="3995918"/>
            <a:chExt cx="452326" cy="452326"/>
          </a:xfrm>
        </p:grpSpPr>
        <p:sp>
          <p:nvSpPr>
            <p:cNvPr id="42" name="Oval 41">
              <a:extLst>
                <a:ext uri="{FF2B5EF4-FFF2-40B4-BE49-F238E27FC236}">
                  <a16:creationId xmlns:a16="http://schemas.microsoft.com/office/drawing/2014/main" id="{A35A4EE7-0927-EDBF-A474-F6CEB4766E21}"/>
                </a:ext>
              </a:extLst>
            </p:cNvPr>
            <p:cNvSpPr/>
            <p:nvPr/>
          </p:nvSpPr>
          <p:spPr>
            <a:xfrm>
              <a:off x="9499742" y="3995918"/>
              <a:ext cx="452326" cy="452326"/>
            </a:xfrm>
            <a:prstGeom prst="ellipse">
              <a:avLst/>
            </a:prstGeom>
            <a:solidFill>
              <a:schemeClr val="bg1"/>
            </a:solid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Oval 42">
              <a:extLst>
                <a:ext uri="{FF2B5EF4-FFF2-40B4-BE49-F238E27FC236}">
                  <a16:creationId xmlns:a16="http://schemas.microsoft.com/office/drawing/2014/main" id="{DE12C971-9DF9-EC02-D2AF-EE97270B00D9}"/>
                </a:ext>
              </a:extLst>
            </p:cNvPr>
            <p:cNvSpPr/>
            <p:nvPr/>
          </p:nvSpPr>
          <p:spPr>
            <a:xfrm>
              <a:off x="9630820" y="4126996"/>
              <a:ext cx="200330" cy="20033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252824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5">
            <a:extLst>
              <a:ext uri="{FF2B5EF4-FFF2-40B4-BE49-F238E27FC236}">
                <a16:creationId xmlns:a16="http://schemas.microsoft.com/office/drawing/2014/main" id="{79870D46-58A0-6133-BDE3-58059836F0C1}"/>
              </a:ext>
            </a:extLst>
          </p:cNvPr>
          <p:cNvSpPr>
            <a:spLocks noGrp="1"/>
          </p:cNvSpPr>
          <p:nvPr>
            <p:ph type="title"/>
          </p:nvPr>
        </p:nvSpPr>
        <p:spPr>
          <a:xfrm>
            <a:off x="838200" y="120516"/>
            <a:ext cx="10515600" cy="868968"/>
          </a:xfrm>
        </p:spPr>
        <p:txBody>
          <a:bodyPr/>
          <a:lstStyle/>
          <a:p>
            <a:r>
              <a:rPr lang="en-CA" dirty="0"/>
              <a:t>Choose your words carefully</a:t>
            </a:r>
            <a:endParaRPr lang="en-US" dirty="0"/>
          </a:p>
        </p:txBody>
      </p:sp>
      <p:sp>
        <p:nvSpPr>
          <p:cNvPr id="3" name="TextBox 2">
            <a:extLst>
              <a:ext uri="{FF2B5EF4-FFF2-40B4-BE49-F238E27FC236}">
                <a16:creationId xmlns:a16="http://schemas.microsoft.com/office/drawing/2014/main" id="{834AA900-C9AE-670B-7391-D03E1D3ED853}"/>
              </a:ext>
            </a:extLst>
          </p:cNvPr>
          <p:cNvSpPr txBox="1"/>
          <p:nvPr/>
        </p:nvSpPr>
        <p:spPr>
          <a:xfrm>
            <a:off x="1179815" y="1405118"/>
            <a:ext cx="2753797" cy="369332"/>
          </a:xfrm>
          <a:prstGeom prst="rect">
            <a:avLst/>
          </a:prstGeom>
          <a:noFill/>
        </p:spPr>
        <p:txBody>
          <a:bodyPr wrap="square">
            <a:spAutoFit/>
          </a:bodyPr>
          <a:lstStyle/>
          <a:p>
            <a:r>
              <a:rPr lang="en-US" b="1" dirty="0">
                <a:latin typeface="Arial" panose="020B0604020202020204" pitchFamily="34" charset="0"/>
                <a:cs typeface="Arial" panose="020B0604020202020204" pitchFamily="34" charset="0"/>
              </a:rPr>
              <a:t>CLOSED QUESTIONS</a:t>
            </a:r>
            <a:endParaRPr lang="en-CA" b="1" dirty="0">
              <a:latin typeface="Arial" panose="020B0604020202020204" pitchFamily="34" charset="0"/>
              <a:cs typeface="Arial" panose="020B0604020202020204" pitchFamily="34" charset="0"/>
            </a:endParaRPr>
          </a:p>
        </p:txBody>
      </p:sp>
      <p:sp>
        <p:nvSpPr>
          <p:cNvPr id="4" name="Oval 3">
            <a:extLst>
              <a:ext uri="{FF2B5EF4-FFF2-40B4-BE49-F238E27FC236}">
                <a16:creationId xmlns:a16="http://schemas.microsoft.com/office/drawing/2014/main" id="{736E2A5C-7F5A-DC48-8852-260B0C10D729}"/>
              </a:ext>
            </a:extLst>
          </p:cNvPr>
          <p:cNvSpPr/>
          <p:nvPr/>
        </p:nvSpPr>
        <p:spPr>
          <a:xfrm>
            <a:off x="492438" y="1405118"/>
            <a:ext cx="452326" cy="452326"/>
          </a:xfrm>
          <a:prstGeom prst="ellipse">
            <a:avLst/>
          </a:prstGeom>
          <a:solidFill>
            <a:schemeClr val="accent3">
              <a:lumMod val="75000"/>
            </a:schemeClr>
          </a:solid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a:extLst>
              <a:ext uri="{FF2B5EF4-FFF2-40B4-BE49-F238E27FC236}">
                <a16:creationId xmlns:a16="http://schemas.microsoft.com/office/drawing/2014/main" id="{4B8B6D9B-A8A4-1C03-C6BA-4C1488E1D91A}"/>
              </a:ext>
            </a:extLst>
          </p:cNvPr>
          <p:cNvSpPr/>
          <p:nvPr/>
        </p:nvSpPr>
        <p:spPr>
          <a:xfrm>
            <a:off x="4431868" y="1363621"/>
            <a:ext cx="452326" cy="452326"/>
          </a:xfrm>
          <a:prstGeom prst="ellipse">
            <a:avLst/>
          </a:prstGeom>
          <a:solidFill>
            <a:schemeClr val="bg1"/>
          </a:solid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F821872F-723A-9579-FCF6-4DC27DC518F1}"/>
              </a:ext>
            </a:extLst>
          </p:cNvPr>
          <p:cNvSpPr txBox="1"/>
          <p:nvPr/>
        </p:nvSpPr>
        <p:spPr>
          <a:xfrm>
            <a:off x="5104328" y="1405118"/>
            <a:ext cx="2753797" cy="369332"/>
          </a:xfrm>
          <a:prstGeom prst="rect">
            <a:avLst/>
          </a:prstGeom>
          <a:noFill/>
        </p:spPr>
        <p:txBody>
          <a:bodyPr wrap="square">
            <a:spAutoFit/>
          </a:bodyPr>
          <a:lstStyle/>
          <a:p>
            <a:r>
              <a:rPr lang="en-US" b="1" dirty="0">
                <a:latin typeface="Arial" panose="020B0604020202020204" pitchFamily="34" charset="0"/>
                <a:cs typeface="Arial" panose="020B0604020202020204" pitchFamily="34" charset="0"/>
              </a:rPr>
              <a:t>OPEN QUESTIONS</a:t>
            </a:r>
            <a:endParaRPr lang="en-CA" b="1"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25575CD3-1EB4-FFE7-62BA-F23886E77A34}"/>
              </a:ext>
            </a:extLst>
          </p:cNvPr>
          <p:cNvSpPr txBox="1"/>
          <p:nvPr/>
        </p:nvSpPr>
        <p:spPr>
          <a:xfrm>
            <a:off x="8850935" y="1405118"/>
            <a:ext cx="2753797" cy="369332"/>
          </a:xfrm>
          <a:prstGeom prst="rect">
            <a:avLst/>
          </a:prstGeom>
          <a:noFill/>
        </p:spPr>
        <p:txBody>
          <a:bodyPr wrap="square">
            <a:spAutoFit/>
          </a:bodyPr>
          <a:lstStyle/>
          <a:p>
            <a:r>
              <a:rPr lang="en-US" b="1" dirty="0">
                <a:latin typeface="Arial" panose="020B0604020202020204" pitchFamily="34" charset="0"/>
                <a:cs typeface="Arial" panose="020B0604020202020204" pitchFamily="34" charset="0"/>
              </a:rPr>
              <a:t>LEADING QUESTIONS</a:t>
            </a:r>
            <a:endParaRPr lang="en-CA" b="1" dirty="0">
              <a:latin typeface="Arial" panose="020B0604020202020204" pitchFamily="34" charset="0"/>
              <a:cs typeface="Arial" panose="020B0604020202020204" pitchFamily="34" charset="0"/>
            </a:endParaRPr>
          </a:p>
        </p:txBody>
      </p:sp>
      <p:grpSp>
        <p:nvGrpSpPr>
          <p:cNvPr id="14" name="Group 13">
            <a:extLst>
              <a:ext uri="{FF2B5EF4-FFF2-40B4-BE49-F238E27FC236}">
                <a16:creationId xmlns:a16="http://schemas.microsoft.com/office/drawing/2014/main" id="{8C1618E8-5AE4-636E-A09E-40723CCD909D}"/>
              </a:ext>
            </a:extLst>
          </p:cNvPr>
          <p:cNvGrpSpPr/>
          <p:nvPr/>
        </p:nvGrpSpPr>
        <p:grpSpPr>
          <a:xfrm>
            <a:off x="8267412" y="1363318"/>
            <a:ext cx="452326" cy="452326"/>
            <a:chOff x="9499742" y="3995918"/>
            <a:chExt cx="452326" cy="452326"/>
          </a:xfrm>
        </p:grpSpPr>
        <p:sp>
          <p:nvSpPr>
            <p:cNvPr id="15" name="Oval 14">
              <a:extLst>
                <a:ext uri="{FF2B5EF4-FFF2-40B4-BE49-F238E27FC236}">
                  <a16:creationId xmlns:a16="http://schemas.microsoft.com/office/drawing/2014/main" id="{DF5019FF-3961-365E-FC41-4EF827CAC3DA}"/>
                </a:ext>
              </a:extLst>
            </p:cNvPr>
            <p:cNvSpPr/>
            <p:nvPr/>
          </p:nvSpPr>
          <p:spPr>
            <a:xfrm>
              <a:off x="9499742" y="3995918"/>
              <a:ext cx="452326" cy="452326"/>
            </a:xfrm>
            <a:prstGeom prst="ellipse">
              <a:avLst/>
            </a:prstGeom>
            <a:solidFill>
              <a:schemeClr val="bg1"/>
            </a:solid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FEF8A72F-997F-41D2-8133-3D26A2FD9FC7}"/>
                </a:ext>
              </a:extLst>
            </p:cNvPr>
            <p:cNvSpPr/>
            <p:nvPr/>
          </p:nvSpPr>
          <p:spPr>
            <a:xfrm>
              <a:off x="9630820" y="4126996"/>
              <a:ext cx="200330" cy="200330"/>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7" name="TextBox 16">
            <a:extLst>
              <a:ext uri="{FF2B5EF4-FFF2-40B4-BE49-F238E27FC236}">
                <a16:creationId xmlns:a16="http://schemas.microsoft.com/office/drawing/2014/main" id="{5A103464-E0B0-E139-7289-A06478AA71F1}"/>
              </a:ext>
            </a:extLst>
          </p:cNvPr>
          <p:cNvSpPr txBox="1"/>
          <p:nvPr/>
        </p:nvSpPr>
        <p:spPr>
          <a:xfrm>
            <a:off x="492438" y="2120494"/>
            <a:ext cx="3441174" cy="2031325"/>
          </a:xfrm>
          <a:prstGeom prst="rect">
            <a:avLst/>
          </a:prstGeom>
          <a:noFill/>
        </p:spPr>
        <p:txBody>
          <a:bodyPr wrap="square" lIns="91440" tIns="45720" rIns="91440" bIns="45720" anchor="t">
            <a:spAutoFit/>
          </a:bodyPr>
          <a:lstStyle/>
          <a:p>
            <a:r>
              <a:rPr lang="en-US" sz="1400" b="1" dirty="0">
                <a:latin typeface="Arial" panose="020B0604020202020204" pitchFamily="34" charset="0"/>
                <a:cs typeface="Arial" panose="020B0604020202020204" pitchFamily="34" charset="0"/>
              </a:rPr>
              <a:t>Positive</a:t>
            </a:r>
          </a:p>
          <a:p>
            <a:pPr marL="285750" indent="-285750">
              <a:buFont typeface="Arial" panose="020B0604020202020204" pitchFamily="34" charset="0"/>
              <a:buChar char="•"/>
            </a:pPr>
            <a:r>
              <a:rPr lang="en-US" sz="1400" dirty="0">
                <a:latin typeface="Arial"/>
                <a:cs typeface="Arial"/>
              </a:rPr>
              <a:t>Allows the caseworker to get a response on a specific question</a:t>
            </a:r>
          </a:p>
          <a:p>
            <a:pPr marL="285750" indent="-285750">
              <a:buFont typeface="Arial" panose="020B0604020202020204" pitchFamily="34" charset="0"/>
              <a:buChar char="•"/>
            </a:pPr>
            <a:r>
              <a:rPr lang="en-US" sz="1400" dirty="0">
                <a:latin typeface="Arial"/>
                <a:cs typeface="Arial"/>
              </a:rPr>
              <a:t>Possibly easier for younger children to understand</a:t>
            </a:r>
          </a:p>
          <a:p>
            <a:pPr marL="285750" indent="-285750">
              <a:buFont typeface="Arial" panose="020B0604020202020204" pitchFamily="34" charset="0"/>
              <a:buChar char="•"/>
            </a:pPr>
            <a:r>
              <a:rPr lang="en-US" sz="1400" dirty="0">
                <a:latin typeface="Arial"/>
                <a:cs typeface="Arial"/>
              </a:rPr>
              <a:t>Could shorten the discussion if the caseworker opts for mostly closed questions due to potential time limitations or safety concerns</a:t>
            </a:r>
          </a:p>
        </p:txBody>
      </p:sp>
      <p:sp>
        <p:nvSpPr>
          <p:cNvPr id="18" name="TextBox 17">
            <a:extLst>
              <a:ext uri="{FF2B5EF4-FFF2-40B4-BE49-F238E27FC236}">
                <a16:creationId xmlns:a16="http://schemas.microsoft.com/office/drawing/2014/main" id="{4BE28A48-E687-5EDA-B512-DEE1A9A44C15}"/>
              </a:ext>
            </a:extLst>
          </p:cNvPr>
          <p:cNvSpPr txBox="1"/>
          <p:nvPr/>
        </p:nvSpPr>
        <p:spPr>
          <a:xfrm>
            <a:off x="492438" y="4116934"/>
            <a:ext cx="3441174" cy="2031325"/>
          </a:xfrm>
          <a:prstGeom prst="rect">
            <a:avLst/>
          </a:prstGeom>
          <a:noFill/>
        </p:spPr>
        <p:txBody>
          <a:bodyPr wrap="square" lIns="91440" tIns="45720" rIns="91440" bIns="45720" anchor="t">
            <a:spAutoFit/>
          </a:bodyPr>
          <a:lstStyle/>
          <a:p>
            <a:r>
              <a:rPr lang="en-US" sz="1400" b="1" dirty="0">
                <a:latin typeface="Arial" panose="020B0604020202020204" pitchFamily="34" charset="0"/>
                <a:cs typeface="Arial" panose="020B0604020202020204" pitchFamily="34" charset="0"/>
              </a:rPr>
              <a:t>Negatives</a:t>
            </a:r>
          </a:p>
          <a:p>
            <a:pPr marL="285750" indent="-285750">
              <a:buFont typeface="Arial" panose="020B0604020202020204" pitchFamily="34" charset="0"/>
              <a:buChar char="•"/>
            </a:pPr>
            <a:r>
              <a:rPr lang="en-US" sz="1400" dirty="0">
                <a:latin typeface="Arial"/>
                <a:cs typeface="Arial"/>
              </a:rPr>
              <a:t>The child might give a one word answer such as "yes" or "no"</a:t>
            </a:r>
          </a:p>
          <a:p>
            <a:pPr marL="285750" indent="-285750">
              <a:buFont typeface="Arial" panose="020B0604020202020204" pitchFamily="34" charset="0"/>
              <a:buChar char="•"/>
            </a:pPr>
            <a:r>
              <a:rPr lang="en-US" sz="1400" dirty="0">
                <a:latin typeface="Arial"/>
                <a:cs typeface="Arial"/>
              </a:rPr>
              <a:t>The child might feel pressured to give the ‘right’ answer</a:t>
            </a:r>
          </a:p>
          <a:p>
            <a:pPr marL="285750" indent="-285750">
              <a:buFont typeface="Arial" panose="020B0604020202020204" pitchFamily="34" charset="0"/>
              <a:buChar char="•"/>
            </a:pPr>
            <a:r>
              <a:rPr lang="en-US" sz="1400" dirty="0">
                <a:latin typeface="Arial"/>
                <a:cs typeface="Arial"/>
              </a:rPr>
              <a:t>The fact that the caseworker remains ‘in control’ also means there is no space for the child to talk or fully express themselves</a:t>
            </a:r>
          </a:p>
        </p:txBody>
      </p:sp>
      <p:sp>
        <p:nvSpPr>
          <p:cNvPr id="19" name="TextBox 18">
            <a:extLst>
              <a:ext uri="{FF2B5EF4-FFF2-40B4-BE49-F238E27FC236}">
                <a16:creationId xmlns:a16="http://schemas.microsoft.com/office/drawing/2014/main" id="{E3B9E878-A442-D118-FCC2-2F1AC21EB0DA}"/>
              </a:ext>
            </a:extLst>
          </p:cNvPr>
          <p:cNvSpPr txBox="1"/>
          <p:nvPr/>
        </p:nvSpPr>
        <p:spPr>
          <a:xfrm>
            <a:off x="4416951" y="2120494"/>
            <a:ext cx="3441174" cy="1815882"/>
          </a:xfrm>
          <a:prstGeom prst="rect">
            <a:avLst/>
          </a:prstGeom>
          <a:noFill/>
        </p:spPr>
        <p:txBody>
          <a:bodyPr wrap="square" lIns="91440" tIns="45720" rIns="91440" bIns="45720" anchor="t">
            <a:spAutoFit/>
          </a:bodyPr>
          <a:lstStyle/>
          <a:p>
            <a:r>
              <a:rPr lang="en-US" sz="1400" b="1" dirty="0">
                <a:latin typeface="Arial" panose="020B0604020202020204" pitchFamily="34" charset="0"/>
                <a:cs typeface="Arial" panose="020B0604020202020204" pitchFamily="34" charset="0"/>
              </a:rPr>
              <a:t>Positive</a:t>
            </a:r>
            <a:endParaRPr lang="en-US"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dirty="0">
                <a:latin typeface="Arial"/>
                <a:cs typeface="Arial"/>
              </a:rPr>
              <a:t>Creates space for the child to express themselves</a:t>
            </a:r>
          </a:p>
          <a:p>
            <a:pPr marL="285750" indent="-285750">
              <a:buFont typeface="Arial" panose="020B0604020202020204" pitchFamily="34" charset="0"/>
              <a:buChar char="•"/>
            </a:pPr>
            <a:r>
              <a:rPr lang="en-US" sz="1400" dirty="0">
                <a:latin typeface="Arial"/>
                <a:cs typeface="Arial"/>
              </a:rPr>
              <a:t>Is more likely to result in a detailed answer</a:t>
            </a:r>
          </a:p>
          <a:p>
            <a:pPr marL="285750"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Might help the child, especially an older child feel respected and listened to</a:t>
            </a:r>
          </a:p>
        </p:txBody>
      </p:sp>
      <p:sp>
        <p:nvSpPr>
          <p:cNvPr id="20" name="TextBox 19">
            <a:extLst>
              <a:ext uri="{FF2B5EF4-FFF2-40B4-BE49-F238E27FC236}">
                <a16:creationId xmlns:a16="http://schemas.microsoft.com/office/drawing/2014/main" id="{80A2F563-2CF3-DDA2-9B0D-BA6FBCA8F826}"/>
              </a:ext>
            </a:extLst>
          </p:cNvPr>
          <p:cNvSpPr txBox="1"/>
          <p:nvPr/>
        </p:nvSpPr>
        <p:spPr>
          <a:xfrm>
            <a:off x="4416951" y="4116934"/>
            <a:ext cx="3441174" cy="1815882"/>
          </a:xfrm>
          <a:prstGeom prst="rect">
            <a:avLst/>
          </a:prstGeom>
          <a:noFill/>
        </p:spPr>
        <p:txBody>
          <a:bodyPr wrap="square" lIns="91440" tIns="45720" rIns="91440" bIns="45720" anchor="t">
            <a:spAutoFit/>
          </a:bodyPr>
          <a:lstStyle/>
          <a:p>
            <a:r>
              <a:rPr lang="en-US" sz="1400" b="1" dirty="0">
                <a:latin typeface="Arial" panose="020B0604020202020204" pitchFamily="34" charset="0"/>
                <a:cs typeface="Arial" panose="020B0604020202020204" pitchFamily="34" charset="0"/>
              </a:rPr>
              <a:t>Negatives</a:t>
            </a:r>
            <a:endParaRPr lang="en-US"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dirty="0">
                <a:latin typeface="Arial"/>
                <a:cs typeface="Arial"/>
              </a:rPr>
              <a:t>Takes longer to answer and makes the conversation or meeting longer</a:t>
            </a:r>
          </a:p>
          <a:p>
            <a:pPr marL="285750" indent="-285750">
              <a:buFont typeface="Arial" panose="020B0604020202020204" pitchFamily="34" charset="0"/>
              <a:buChar char="•"/>
            </a:pPr>
            <a:r>
              <a:rPr lang="en-US" sz="1400" dirty="0">
                <a:latin typeface="Arial"/>
                <a:cs typeface="Arial"/>
              </a:rPr>
              <a:t>Could be too conceptual for a young child to understand</a:t>
            </a:r>
          </a:p>
          <a:p>
            <a:pPr marL="285750" indent="-285750">
              <a:buFont typeface="Arial" panose="020B0604020202020204" pitchFamily="34" charset="0"/>
              <a:buChar char="•"/>
            </a:pPr>
            <a:r>
              <a:rPr lang="en-US" sz="1400" dirty="0">
                <a:latin typeface="Arial"/>
                <a:cs typeface="Arial"/>
              </a:rPr>
              <a:t>Could require several questions to get to the topic the caseworker wants to discuss</a:t>
            </a:r>
          </a:p>
        </p:txBody>
      </p:sp>
      <p:sp>
        <p:nvSpPr>
          <p:cNvPr id="21" name="TextBox 20">
            <a:extLst>
              <a:ext uri="{FF2B5EF4-FFF2-40B4-BE49-F238E27FC236}">
                <a16:creationId xmlns:a16="http://schemas.microsoft.com/office/drawing/2014/main" id="{0ABE418D-8981-07F1-D5C3-B80CCE08E0F8}"/>
              </a:ext>
            </a:extLst>
          </p:cNvPr>
          <p:cNvSpPr txBox="1"/>
          <p:nvPr/>
        </p:nvSpPr>
        <p:spPr>
          <a:xfrm>
            <a:off x="8163558" y="2120494"/>
            <a:ext cx="3441174" cy="1169551"/>
          </a:xfrm>
          <a:prstGeom prst="rect">
            <a:avLst/>
          </a:prstGeom>
          <a:noFill/>
        </p:spPr>
        <p:txBody>
          <a:bodyPr wrap="square" lIns="91440" tIns="45720" rIns="91440" bIns="45720" anchor="t">
            <a:spAutoFit/>
          </a:bodyPr>
          <a:lstStyle/>
          <a:p>
            <a:r>
              <a:rPr lang="en-US" sz="1400" b="1" dirty="0">
                <a:latin typeface="Arial" panose="020B0604020202020204" pitchFamily="34" charset="0"/>
                <a:cs typeface="Arial" panose="020B0604020202020204" pitchFamily="34" charset="0"/>
              </a:rPr>
              <a:t>Positive</a:t>
            </a:r>
            <a:endParaRPr lang="en-US"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dirty="0">
                <a:latin typeface="Arial"/>
                <a:cs typeface="Arial"/>
              </a:rPr>
              <a:t>Could be used to clarify or confirm what a child has been trying to say</a:t>
            </a:r>
          </a:p>
          <a:p>
            <a:pPr marL="285750" indent="-285750">
              <a:buFont typeface="Arial" panose="020B0604020202020204" pitchFamily="34" charset="0"/>
              <a:buChar char="•"/>
            </a:pPr>
            <a:r>
              <a:rPr lang="en-US" sz="1400" dirty="0">
                <a:latin typeface="Arial"/>
                <a:cs typeface="Arial"/>
              </a:rPr>
              <a:t>Could help a shy or hesitant child to open up</a:t>
            </a:r>
          </a:p>
        </p:txBody>
      </p:sp>
      <p:sp>
        <p:nvSpPr>
          <p:cNvPr id="22" name="TextBox 21">
            <a:extLst>
              <a:ext uri="{FF2B5EF4-FFF2-40B4-BE49-F238E27FC236}">
                <a16:creationId xmlns:a16="http://schemas.microsoft.com/office/drawing/2014/main" id="{231C2BB8-6F82-59AE-0282-8E063445B287}"/>
              </a:ext>
            </a:extLst>
          </p:cNvPr>
          <p:cNvSpPr txBox="1"/>
          <p:nvPr/>
        </p:nvSpPr>
        <p:spPr>
          <a:xfrm>
            <a:off x="8163558" y="4116934"/>
            <a:ext cx="3441174" cy="1600438"/>
          </a:xfrm>
          <a:prstGeom prst="rect">
            <a:avLst/>
          </a:prstGeom>
          <a:noFill/>
        </p:spPr>
        <p:txBody>
          <a:bodyPr wrap="square" lIns="91440" tIns="45720" rIns="91440" bIns="45720" anchor="t">
            <a:spAutoFit/>
          </a:bodyPr>
          <a:lstStyle/>
          <a:p>
            <a:r>
              <a:rPr lang="en-US" sz="1400" b="1" dirty="0">
                <a:latin typeface="Arial" panose="020B0604020202020204" pitchFamily="34" charset="0"/>
                <a:cs typeface="Arial" panose="020B0604020202020204" pitchFamily="34" charset="0"/>
              </a:rPr>
              <a:t>Negatives</a:t>
            </a:r>
            <a:endParaRPr lang="en-US"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dirty="0">
                <a:latin typeface="Arial"/>
                <a:cs typeface="Arial"/>
              </a:rPr>
              <a:t>Potential for harm by forcing the child to 'agree' with the statement </a:t>
            </a:r>
          </a:p>
          <a:p>
            <a:pPr marL="285750" indent="-285750">
              <a:buFont typeface="Arial" panose="020B0604020202020204" pitchFamily="34" charset="0"/>
              <a:buChar char="•"/>
            </a:pPr>
            <a:r>
              <a:rPr lang="en-US" sz="1400" dirty="0">
                <a:latin typeface="Arial"/>
                <a:cs typeface="Arial"/>
              </a:rPr>
              <a:t>Hard for a child, especially younger children and girls, to say "no" and disagree with what the caseworker is suggesting</a:t>
            </a:r>
          </a:p>
        </p:txBody>
      </p:sp>
    </p:spTree>
    <p:extLst>
      <p:ext uri="{BB962C8B-B14F-4D97-AF65-F5344CB8AC3E}">
        <p14:creationId xmlns:p14="http://schemas.microsoft.com/office/powerpoint/2010/main" val="1359996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 name="Table 6">
            <a:extLst>
              <a:ext uri="{FF2B5EF4-FFF2-40B4-BE49-F238E27FC236}">
                <a16:creationId xmlns:a16="http://schemas.microsoft.com/office/drawing/2014/main" id="{73697907-4990-46FB-96DD-FF5CF0A0CDA4}"/>
              </a:ext>
            </a:extLst>
          </p:cNvPr>
          <p:cNvGraphicFramePr>
            <a:graphicFrameLocks noGrp="1"/>
          </p:cNvGraphicFramePr>
          <p:nvPr>
            <p:extLst>
              <p:ext uri="{D42A27DB-BD31-4B8C-83A1-F6EECF244321}">
                <p14:modId xmlns:p14="http://schemas.microsoft.com/office/powerpoint/2010/main" val="110925967"/>
              </p:ext>
            </p:extLst>
          </p:nvPr>
        </p:nvGraphicFramePr>
        <p:xfrm>
          <a:off x="3530169" y="1952242"/>
          <a:ext cx="7823631" cy="3979844"/>
        </p:xfrm>
        <a:graphic>
          <a:graphicData uri="http://schemas.openxmlformats.org/drawingml/2006/table">
            <a:tbl>
              <a:tblPr firstRow="1" bandRow="1">
                <a:tableStyleId>{F5AB1C69-6EDB-4FF4-983F-18BD219EF322}</a:tableStyleId>
              </a:tblPr>
              <a:tblGrid>
                <a:gridCol w="402966">
                  <a:extLst>
                    <a:ext uri="{9D8B030D-6E8A-4147-A177-3AD203B41FA5}">
                      <a16:colId xmlns:a16="http://schemas.microsoft.com/office/drawing/2014/main" val="3945184150"/>
                    </a:ext>
                  </a:extLst>
                </a:gridCol>
                <a:gridCol w="7420665">
                  <a:extLst>
                    <a:ext uri="{9D8B030D-6E8A-4147-A177-3AD203B41FA5}">
                      <a16:colId xmlns:a16="http://schemas.microsoft.com/office/drawing/2014/main" val="4239629306"/>
                    </a:ext>
                  </a:extLst>
                </a:gridCol>
              </a:tblGrid>
              <a:tr h="984082">
                <a:tc>
                  <a:txBody>
                    <a:bodyPr/>
                    <a:lstStyle/>
                    <a:p>
                      <a:pPr algn="l"/>
                      <a:endParaRPr lang="en-US" sz="2000" dirty="0">
                        <a:latin typeface="Arial" panose="020B0604020202020204" pitchFamily="34" charset="0"/>
                        <a:cs typeface="Arial" panose="020B0604020202020204"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kern="1200" dirty="0">
                          <a:solidFill>
                            <a:schemeClr val="dk1"/>
                          </a:solidFill>
                          <a:effectLst/>
                          <a:latin typeface="Arial" panose="020B0604020202020204" pitchFamily="34" charset="0"/>
                          <a:ea typeface="+mn-ea"/>
                          <a:cs typeface="Arial" panose="020B0604020202020204" pitchFamily="34" charset="0"/>
                        </a:rPr>
                        <a:t>Speaking in a calm, reassuring voice indicates that you are non-judgmental and supportive.</a:t>
                      </a:r>
                    </a:p>
                    <a:p>
                      <a:pPr algn="l"/>
                      <a:endParaRPr lang="en-US" sz="2000" dirty="0">
                        <a:latin typeface="Arial" panose="020B0604020202020204" pitchFamily="34" charset="0"/>
                        <a:cs typeface="Arial" panose="020B0604020202020204"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8250414"/>
                  </a:ext>
                </a:extLst>
              </a:tr>
              <a:tr h="984082">
                <a:tc>
                  <a:txBody>
                    <a:bodyPr/>
                    <a:lstStyle/>
                    <a:p>
                      <a:pPr algn="l"/>
                      <a:endParaRPr lang="en-US" sz="2000" kern="1200" dirty="0">
                        <a:solidFill>
                          <a:schemeClr val="dk1"/>
                        </a:solidFill>
                        <a:effectLst/>
                        <a:latin typeface="Arial" panose="020B0604020202020204" pitchFamily="34" charset="0"/>
                        <a:ea typeface="+mn-ea"/>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a:r>
                        <a:rPr lang="en-US" sz="2000" kern="1200" dirty="0">
                          <a:solidFill>
                            <a:schemeClr val="dk1"/>
                          </a:solidFill>
                          <a:effectLst/>
                          <a:latin typeface="Arial" panose="020B0604020202020204" pitchFamily="34" charset="0"/>
                          <a:ea typeface="+mn-ea"/>
                          <a:cs typeface="Arial" panose="020B0604020202020204" pitchFamily="34" charset="0"/>
                        </a:rPr>
                        <a:t>Speaking slowly and being comfortable with silence creates space for the other person to open up and express themselves.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273044434"/>
                  </a:ext>
                </a:extLst>
              </a:tr>
              <a:tr h="9840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kern="1200" dirty="0">
                        <a:solidFill>
                          <a:schemeClr val="dk1"/>
                        </a:solidFill>
                        <a:effectLst/>
                        <a:latin typeface="Arial" panose="020B0604020202020204" pitchFamily="34" charset="0"/>
                        <a:ea typeface="+mn-ea"/>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kern="1200" dirty="0">
                          <a:solidFill>
                            <a:schemeClr val="dk1"/>
                          </a:solidFill>
                          <a:effectLst/>
                          <a:latin typeface="Arial" panose="020B0604020202020204" pitchFamily="34" charset="0"/>
                          <a:ea typeface="+mn-ea"/>
                          <a:cs typeface="Arial" panose="020B0604020202020204" pitchFamily="34" charset="0"/>
                        </a:rPr>
                        <a:t>Speaking slower than usual with a calm voice makes you easier to understand and indicates that you are relaxed and have time to give to the person.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4499443"/>
                  </a:ext>
                </a:extLst>
              </a:tr>
              <a:tr h="984082">
                <a:tc>
                  <a:txBody>
                    <a:bodyPr/>
                    <a:lstStyle/>
                    <a:p>
                      <a:pPr algn="l"/>
                      <a:endParaRPr lang="en-US" sz="2000" kern="1200" dirty="0">
                        <a:solidFill>
                          <a:schemeClr val="dk1"/>
                        </a:solidFill>
                        <a:effectLst/>
                        <a:latin typeface="Arial" panose="020B0604020202020204" pitchFamily="34" charset="0"/>
                        <a:ea typeface="+mn-ea"/>
                        <a:cs typeface="Arial" panose="020B0604020202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a:r>
                        <a:rPr lang="en-US" sz="2000" kern="1200" dirty="0">
                          <a:solidFill>
                            <a:schemeClr val="dk1"/>
                          </a:solidFill>
                          <a:effectLst/>
                          <a:latin typeface="Arial" panose="020B0604020202020204" pitchFamily="34" charset="0"/>
                          <a:ea typeface="+mn-ea"/>
                          <a:cs typeface="Arial" panose="020B0604020202020204" pitchFamily="34" charset="0"/>
                        </a:rPr>
                        <a:t>Speaking more quietly and gently than usual can be reassuring and indicates that you are listening and concerned.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17143116"/>
                  </a:ext>
                </a:extLst>
              </a:tr>
            </a:tbl>
          </a:graphicData>
        </a:graphic>
      </p:graphicFrame>
      <p:sp>
        <p:nvSpPr>
          <p:cNvPr id="66" name="Arrow: Pentagon 65">
            <a:extLst>
              <a:ext uri="{FF2B5EF4-FFF2-40B4-BE49-F238E27FC236}">
                <a16:creationId xmlns:a16="http://schemas.microsoft.com/office/drawing/2014/main" id="{48BED076-3D75-4D4D-BA7F-7A69F3036B96}"/>
              </a:ext>
            </a:extLst>
          </p:cNvPr>
          <p:cNvSpPr/>
          <p:nvPr/>
        </p:nvSpPr>
        <p:spPr>
          <a:xfrm>
            <a:off x="1768231" y="1952242"/>
            <a:ext cx="1813428" cy="868968"/>
          </a:xfrm>
          <a:prstGeom prst="homePlate">
            <a:avLst>
              <a:gd name="adj" fmla="val 956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TONE</a:t>
            </a:r>
            <a:endParaRPr lang="en-CA" b="1" dirty="0">
              <a:solidFill>
                <a:schemeClr val="tx1"/>
              </a:solidFill>
              <a:latin typeface="Arial" panose="020B0604020202020204" pitchFamily="34" charset="0"/>
              <a:cs typeface="Arial" panose="020B0604020202020204" pitchFamily="34" charset="0"/>
            </a:endParaRPr>
          </a:p>
        </p:txBody>
      </p:sp>
      <p:sp>
        <p:nvSpPr>
          <p:cNvPr id="67" name="Arrow: Pentagon 66">
            <a:extLst>
              <a:ext uri="{FF2B5EF4-FFF2-40B4-BE49-F238E27FC236}">
                <a16:creationId xmlns:a16="http://schemas.microsoft.com/office/drawing/2014/main" id="{78052E88-D508-4D8E-B85D-9D341EC43574}"/>
              </a:ext>
            </a:extLst>
          </p:cNvPr>
          <p:cNvSpPr/>
          <p:nvPr/>
        </p:nvSpPr>
        <p:spPr>
          <a:xfrm>
            <a:off x="1768231" y="2914999"/>
            <a:ext cx="1813428" cy="868968"/>
          </a:xfrm>
          <a:prstGeom prst="homePlate">
            <a:avLst>
              <a:gd name="adj" fmla="val 956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TIMING</a:t>
            </a:r>
            <a:endParaRPr lang="en-CA" b="1" dirty="0">
              <a:solidFill>
                <a:schemeClr val="tx1"/>
              </a:solidFill>
              <a:latin typeface="Arial" panose="020B0604020202020204" pitchFamily="34" charset="0"/>
              <a:cs typeface="Arial" panose="020B0604020202020204" pitchFamily="34" charset="0"/>
            </a:endParaRPr>
          </a:p>
        </p:txBody>
      </p:sp>
      <p:sp>
        <p:nvSpPr>
          <p:cNvPr id="68" name="Arrow: Pentagon 67">
            <a:extLst>
              <a:ext uri="{FF2B5EF4-FFF2-40B4-BE49-F238E27FC236}">
                <a16:creationId xmlns:a16="http://schemas.microsoft.com/office/drawing/2014/main" id="{64DE7F54-0368-474A-A6DB-412453B0F3CF}"/>
              </a:ext>
            </a:extLst>
          </p:cNvPr>
          <p:cNvSpPr/>
          <p:nvPr/>
        </p:nvSpPr>
        <p:spPr>
          <a:xfrm>
            <a:off x="1768231" y="3877756"/>
            <a:ext cx="1813428" cy="868968"/>
          </a:xfrm>
          <a:prstGeom prst="homePlate">
            <a:avLst>
              <a:gd name="adj" fmla="val 956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PACE</a:t>
            </a:r>
            <a:endParaRPr lang="en-CA" b="1" dirty="0">
              <a:solidFill>
                <a:schemeClr val="tx1"/>
              </a:solidFill>
              <a:latin typeface="Arial" panose="020B0604020202020204" pitchFamily="34" charset="0"/>
              <a:cs typeface="Arial" panose="020B0604020202020204" pitchFamily="34" charset="0"/>
            </a:endParaRPr>
          </a:p>
        </p:txBody>
      </p:sp>
      <p:sp>
        <p:nvSpPr>
          <p:cNvPr id="69" name="Arrow: Pentagon 68">
            <a:extLst>
              <a:ext uri="{FF2B5EF4-FFF2-40B4-BE49-F238E27FC236}">
                <a16:creationId xmlns:a16="http://schemas.microsoft.com/office/drawing/2014/main" id="{8E124DAD-7694-4AF7-B07C-B1CFBAECB8D6}"/>
              </a:ext>
            </a:extLst>
          </p:cNvPr>
          <p:cNvSpPr/>
          <p:nvPr/>
        </p:nvSpPr>
        <p:spPr>
          <a:xfrm>
            <a:off x="1768231" y="4840513"/>
            <a:ext cx="1813428" cy="868968"/>
          </a:xfrm>
          <a:prstGeom prst="homePlate">
            <a:avLst>
              <a:gd name="adj" fmla="val 9566"/>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Arial" panose="020B0604020202020204" pitchFamily="34" charset="0"/>
                <a:cs typeface="Arial" panose="020B0604020202020204" pitchFamily="34" charset="0"/>
              </a:rPr>
              <a:t>VOLUME</a:t>
            </a:r>
            <a:endParaRPr lang="en-CA" b="1" dirty="0">
              <a:solidFill>
                <a:schemeClr val="tx1"/>
              </a:solidFill>
              <a:latin typeface="Arial" panose="020B0604020202020204" pitchFamily="34" charset="0"/>
              <a:cs typeface="Arial" panose="020B0604020202020204" pitchFamily="34" charset="0"/>
            </a:endParaRPr>
          </a:p>
        </p:txBody>
      </p:sp>
      <p:grpSp>
        <p:nvGrpSpPr>
          <p:cNvPr id="74" name="Group 73">
            <a:extLst>
              <a:ext uri="{FF2B5EF4-FFF2-40B4-BE49-F238E27FC236}">
                <a16:creationId xmlns:a16="http://schemas.microsoft.com/office/drawing/2014/main" id="{EFCFBFA0-3820-406C-94CD-05D6A9B9E681}"/>
              </a:ext>
            </a:extLst>
          </p:cNvPr>
          <p:cNvGrpSpPr/>
          <p:nvPr/>
        </p:nvGrpSpPr>
        <p:grpSpPr>
          <a:xfrm>
            <a:off x="563880" y="1983644"/>
            <a:ext cx="1615810" cy="1066638"/>
            <a:chOff x="1117849" y="1088408"/>
            <a:chExt cx="1615810" cy="1066638"/>
          </a:xfrm>
        </p:grpSpPr>
        <p:sp>
          <p:nvSpPr>
            <p:cNvPr id="70" name="Oval 69">
              <a:extLst>
                <a:ext uri="{FF2B5EF4-FFF2-40B4-BE49-F238E27FC236}">
                  <a16:creationId xmlns:a16="http://schemas.microsoft.com/office/drawing/2014/main" id="{8772CC45-484A-4FC0-95ED-DB4D1198C774}"/>
                </a:ext>
              </a:extLst>
            </p:cNvPr>
            <p:cNvSpPr/>
            <p:nvPr/>
          </p:nvSpPr>
          <p:spPr>
            <a:xfrm>
              <a:off x="1117849" y="1247976"/>
              <a:ext cx="868969" cy="86896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1" name="Isosceles Triangle 70">
              <a:extLst>
                <a:ext uri="{FF2B5EF4-FFF2-40B4-BE49-F238E27FC236}">
                  <a16:creationId xmlns:a16="http://schemas.microsoft.com/office/drawing/2014/main" id="{7132F045-2145-4AAD-A876-274E4CAE8309}"/>
                </a:ext>
              </a:extLst>
            </p:cNvPr>
            <p:cNvSpPr/>
            <p:nvPr/>
          </p:nvSpPr>
          <p:spPr>
            <a:xfrm rot="16920400">
              <a:off x="1744786" y="1658267"/>
              <a:ext cx="276225" cy="40224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2" name="Arc 71">
              <a:extLst>
                <a:ext uri="{FF2B5EF4-FFF2-40B4-BE49-F238E27FC236}">
                  <a16:creationId xmlns:a16="http://schemas.microsoft.com/office/drawing/2014/main" id="{3E787D17-F0B5-49BE-9255-624B7AD906A2}"/>
                </a:ext>
              </a:extLst>
            </p:cNvPr>
            <p:cNvSpPr/>
            <p:nvPr/>
          </p:nvSpPr>
          <p:spPr>
            <a:xfrm>
              <a:off x="1752136" y="1088408"/>
              <a:ext cx="810768" cy="810768"/>
            </a:xfrm>
            <a:prstGeom prst="arc">
              <a:avLst>
                <a:gd name="adj1" fmla="val 2568393"/>
                <a:gd name="adj2" fmla="val 6686864"/>
              </a:avLst>
            </a:prstGeom>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73" name="Arc 72">
              <a:extLst>
                <a:ext uri="{FF2B5EF4-FFF2-40B4-BE49-F238E27FC236}">
                  <a16:creationId xmlns:a16="http://schemas.microsoft.com/office/drawing/2014/main" id="{FD27573E-043E-4BB9-8795-0F2A80E98CD0}"/>
                </a:ext>
              </a:extLst>
            </p:cNvPr>
            <p:cNvSpPr/>
            <p:nvPr/>
          </p:nvSpPr>
          <p:spPr>
            <a:xfrm>
              <a:off x="1922891" y="1344278"/>
              <a:ext cx="810768" cy="810768"/>
            </a:xfrm>
            <a:prstGeom prst="arc">
              <a:avLst>
                <a:gd name="adj1" fmla="val 3433714"/>
                <a:gd name="adj2" fmla="val 8630925"/>
              </a:avLst>
            </a:prstGeom>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
        <p:nvSpPr>
          <p:cNvPr id="4" name="Title 3">
            <a:extLst>
              <a:ext uri="{FF2B5EF4-FFF2-40B4-BE49-F238E27FC236}">
                <a16:creationId xmlns:a16="http://schemas.microsoft.com/office/drawing/2014/main" id="{E95ABD9D-CAD4-A542-9B87-C51A868264C7}"/>
              </a:ext>
            </a:extLst>
          </p:cNvPr>
          <p:cNvSpPr>
            <a:spLocks noGrp="1"/>
          </p:cNvSpPr>
          <p:nvPr>
            <p:ph type="title"/>
          </p:nvPr>
        </p:nvSpPr>
        <p:spPr/>
        <p:txBody>
          <a:bodyPr/>
          <a:lstStyle/>
          <a:p>
            <a:r>
              <a:rPr lang="en-US" dirty="0"/>
              <a:t>How you choose to speak</a:t>
            </a:r>
          </a:p>
        </p:txBody>
      </p:sp>
    </p:spTree>
    <p:extLst>
      <p:ext uri="{BB962C8B-B14F-4D97-AF65-F5344CB8AC3E}">
        <p14:creationId xmlns:p14="http://schemas.microsoft.com/office/powerpoint/2010/main" val="1301834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a:xfrm>
            <a:off x="763945" y="120516"/>
            <a:ext cx="11136086" cy="868968"/>
          </a:xfrm>
        </p:spPr>
        <p:txBody>
          <a:bodyPr>
            <a:noAutofit/>
          </a:bodyPr>
          <a:lstStyle/>
          <a:p>
            <a:r>
              <a:rPr lang="en-US" dirty="0"/>
              <a:t>Reinforce speaking with non-verbal communication</a:t>
            </a:r>
            <a:endParaRPr lang="en-CA" dirty="0"/>
          </a:p>
        </p:txBody>
      </p:sp>
      <p:sp>
        <p:nvSpPr>
          <p:cNvPr id="34" name="TextBox 33">
            <a:extLst>
              <a:ext uri="{FF2B5EF4-FFF2-40B4-BE49-F238E27FC236}">
                <a16:creationId xmlns:a16="http://schemas.microsoft.com/office/drawing/2014/main" id="{53EC3152-B807-47C2-912F-5E017E86C83F}"/>
              </a:ext>
            </a:extLst>
          </p:cNvPr>
          <p:cNvSpPr txBox="1"/>
          <p:nvPr/>
        </p:nvSpPr>
        <p:spPr>
          <a:xfrm>
            <a:off x="1005841" y="4187456"/>
            <a:ext cx="3333279" cy="1631216"/>
          </a:xfrm>
          <a:prstGeom prst="rect">
            <a:avLst/>
          </a:prstGeom>
          <a:noFill/>
        </p:spPr>
        <p:txBody>
          <a:bodyPr wrap="square">
            <a:spAutoFit/>
          </a:bodyPr>
          <a:lstStyle/>
          <a:p>
            <a:r>
              <a:rPr lang="en-US" sz="2000" b="1" dirty="0">
                <a:effectLst/>
                <a:latin typeface="Arial" panose="020B0604020202020204" pitchFamily="34" charset="0"/>
                <a:ea typeface="Calibri" panose="020F0502020204030204" pitchFamily="34" charset="0"/>
                <a:cs typeface="Arial" panose="020B0604020202020204" pitchFamily="34" charset="0"/>
              </a:rPr>
              <a:t>Body language</a:t>
            </a:r>
          </a:p>
          <a:p>
            <a:r>
              <a:rPr lang="en-US" sz="2000" dirty="0">
                <a:latin typeface="Arial" panose="020B0604020202020204" pitchFamily="34" charset="0"/>
                <a:cs typeface="Arial" panose="020B0604020202020204" pitchFamily="34" charset="0"/>
              </a:rPr>
              <a:t>E.g. arms folded or relaxed, body facing away or towards the speaker, sitting straight or hunched over</a:t>
            </a:r>
            <a:endParaRPr lang="en-CA" sz="2000" dirty="0">
              <a:latin typeface="Arial" panose="020B0604020202020204" pitchFamily="34" charset="0"/>
              <a:cs typeface="Arial" panose="020B0604020202020204" pitchFamily="34" charset="0"/>
            </a:endParaRPr>
          </a:p>
        </p:txBody>
      </p:sp>
      <p:grpSp>
        <p:nvGrpSpPr>
          <p:cNvPr id="41" name="Group 40">
            <a:extLst>
              <a:ext uri="{FF2B5EF4-FFF2-40B4-BE49-F238E27FC236}">
                <a16:creationId xmlns:a16="http://schemas.microsoft.com/office/drawing/2014/main" id="{35A3846A-9DB7-4820-BB7B-19D8157C225B}"/>
              </a:ext>
            </a:extLst>
          </p:cNvPr>
          <p:cNvGrpSpPr/>
          <p:nvPr/>
        </p:nvGrpSpPr>
        <p:grpSpPr>
          <a:xfrm>
            <a:off x="5448139" y="2157088"/>
            <a:ext cx="1969639" cy="3730164"/>
            <a:chOff x="7838339" y="2226754"/>
            <a:chExt cx="1969639" cy="3730164"/>
          </a:xfrm>
          <a:solidFill>
            <a:schemeClr val="accent3">
              <a:lumMod val="75000"/>
            </a:schemeClr>
          </a:solidFill>
        </p:grpSpPr>
        <p:sp>
          <p:nvSpPr>
            <p:cNvPr id="14" name="Round Same Side Corner Rectangle 3">
              <a:extLst>
                <a:ext uri="{FF2B5EF4-FFF2-40B4-BE49-F238E27FC236}">
                  <a16:creationId xmlns:a16="http://schemas.microsoft.com/office/drawing/2014/main" id="{7A2F5AB7-F1A7-4A91-BC0A-A53B57814086}"/>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6" name="Oval 15">
              <a:extLst>
                <a:ext uri="{FF2B5EF4-FFF2-40B4-BE49-F238E27FC236}">
                  <a16:creationId xmlns:a16="http://schemas.microsoft.com/office/drawing/2014/main" id="{AB27C9EF-73D0-4299-8859-A09F4CBB7325}"/>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35" name="Group 34">
              <a:extLst>
                <a:ext uri="{FF2B5EF4-FFF2-40B4-BE49-F238E27FC236}">
                  <a16:creationId xmlns:a16="http://schemas.microsoft.com/office/drawing/2014/main" id="{27D864E8-FBCA-4986-95AE-68B435CD7449}"/>
                </a:ext>
              </a:extLst>
            </p:cNvPr>
            <p:cNvGrpSpPr/>
            <p:nvPr/>
          </p:nvGrpSpPr>
          <p:grpSpPr>
            <a:xfrm rot="507905">
              <a:off x="7838339" y="3815940"/>
              <a:ext cx="553322" cy="1525212"/>
              <a:chOff x="7916671" y="3937945"/>
              <a:chExt cx="553322" cy="1525212"/>
            </a:xfrm>
            <a:grpFill/>
          </p:grpSpPr>
          <p:sp>
            <p:nvSpPr>
              <p:cNvPr id="17" name="Round Same Side Corner Rectangle 25">
                <a:extLst>
                  <a:ext uri="{FF2B5EF4-FFF2-40B4-BE49-F238E27FC236}">
                    <a16:creationId xmlns:a16="http://schemas.microsoft.com/office/drawing/2014/main" id="{5DF675A6-027C-4E69-87B9-A934E7533E35}"/>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 name="Oval 17">
                <a:extLst>
                  <a:ext uri="{FF2B5EF4-FFF2-40B4-BE49-F238E27FC236}">
                    <a16:creationId xmlns:a16="http://schemas.microsoft.com/office/drawing/2014/main" id="{37BEC9E3-B34A-473C-8A25-F835225C02D9}"/>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36" name="Group 35">
              <a:extLst>
                <a:ext uri="{FF2B5EF4-FFF2-40B4-BE49-F238E27FC236}">
                  <a16:creationId xmlns:a16="http://schemas.microsoft.com/office/drawing/2014/main" id="{48BE51B9-821E-432B-92A9-709456FB7119}"/>
                </a:ext>
              </a:extLst>
            </p:cNvPr>
            <p:cNvGrpSpPr/>
            <p:nvPr/>
          </p:nvGrpSpPr>
          <p:grpSpPr>
            <a:xfrm rot="21105829" flipH="1">
              <a:off x="9243874" y="3806245"/>
              <a:ext cx="564104" cy="1525212"/>
              <a:chOff x="7916671" y="3937945"/>
              <a:chExt cx="553322" cy="1525212"/>
            </a:xfrm>
            <a:grpFill/>
          </p:grpSpPr>
          <p:sp>
            <p:nvSpPr>
              <p:cNvPr id="37" name="Round Same Side Corner Rectangle 25">
                <a:extLst>
                  <a:ext uri="{FF2B5EF4-FFF2-40B4-BE49-F238E27FC236}">
                    <a16:creationId xmlns:a16="http://schemas.microsoft.com/office/drawing/2014/main" id="{F791794A-9E95-4947-ADBA-813DC624E2BF}"/>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8" name="Oval 37">
                <a:extLst>
                  <a:ext uri="{FF2B5EF4-FFF2-40B4-BE49-F238E27FC236}">
                    <a16:creationId xmlns:a16="http://schemas.microsoft.com/office/drawing/2014/main" id="{61671585-21E2-4D4A-92D5-B5C4C169AA96}"/>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39" name="TextBox 38">
            <a:extLst>
              <a:ext uri="{FF2B5EF4-FFF2-40B4-BE49-F238E27FC236}">
                <a16:creationId xmlns:a16="http://schemas.microsoft.com/office/drawing/2014/main" id="{B93C63A2-3E59-4469-A9D0-29CA2447425C}"/>
              </a:ext>
            </a:extLst>
          </p:cNvPr>
          <p:cNvSpPr txBox="1"/>
          <p:nvPr/>
        </p:nvSpPr>
        <p:spPr>
          <a:xfrm>
            <a:off x="8182968" y="3442712"/>
            <a:ext cx="2761170" cy="1323439"/>
          </a:xfrm>
          <a:prstGeom prst="rect">
            <a:avLst/>
          </a:prstGeom>
          <a:noFill/>
        </p:spPr>
        <p:txBody>
          <a:bodyPr wrap="square">
            <a:spAutoFit/>
          </a:bodyPr>
          <a:lstStyle/>
          <a:p>
            <a:r>
              <a:rPr lang="en-US" sz="2000" b="1" dirty="0">
                <a:effectLst/>
                <a:latin typeface="Arial" panose="020B0604020202020204" pitchFamily="34" charset="0"/>
                <a:ea typeface="Calibri" panose="020F0502020204030204" pitchFamily="34" charset="0"/>
                <a:cs typeface="Arial" panose="020B0604020202020204" pitchFamily="34" charset="0"/>
              </a:rPr>
              <a:t>Facial expressions</a:t>
            </a:r>
          </a:p>
          <a:p>
            <a:r>
              <a:rPr lang="en-US" sz="2000" dirty="0">
                <a:latin typeface="Arial" panose="020B0604020202020204" pitchFamily="34" charset="0"/>
                <a:cs typeface="Arial" panose="020B0604020202020204" pitchFamily="34" charset="0"/>
              </a:rPr>
              <a:t>E.g. raising eyebrows, changing shape of mouth</a:t>
            </a:r>
            <a:endParaRPr lang="en-CA" sz="2000" dirty="0">
              <a:latin typeface="Arial" panose="020B060402020202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C159999B-825D-479D-8B95-2348F1F7A3F3}"/>
              </a:ext>
            </a:extLst>
          </p:cNvPr>
          <p:cNvSpPr txBox="1"/>
          <p:nvPr/>
        </p:nvSpPr>
        <p:spPr>
          <a:xfrm>
            <a:off x="1005841" y="1797784"/>
            <a:ext cx="2773828" cy="1631216"/>
          </a:xfrm>
          <a:prstGeom prst="rect">
            <a:avLst/>
          </a:prstGeom>
          <a:noFill/>
        </p:spPr>
        <p:txBody>
          <a:bodyPr wrap="square">
            <a:spAutoFit/>
          </a:bodyPr>
          <a:lstStyle/>
          <a:p>
            <a:r>
              <a:rPr lang="en-US" sz="2000" b="1" dirty="0">
                <a:effectLst/>
                <a:latin typeface="Arial" panose="020B0604020202020204" pitchFamily="34" charset="0"/>
                <a:ea typeface="Calibri" panose="020F0502020204030204" pitchFamily="34" charset="0"/>
                <a:cs typeface="Arial" panose="020B0604020202020204" pitchFamily="34" charset="0"/>
              </a:rPr>
              <a:t>Eyes</a:t>
            </a:r>
          </a:p>
          <a:p>
            <a:r>
              <a:rPr lang="en-US" sz="2000" dirty="0">
                <a:latin typeface="Arial" panose="020B0604020202020204" pitchFamily="34" charset="0"/>
                <a:cs typeface="Arial" panose="020B0604020202020204" pitchFamily="34" charset="0"/>
              </a:rPr>
              <a:t>E.g. looking into eyes, looking towards door, using eyes to convey emotion</a:t>
            </a:r>
            <a:endParaRPr lang="en-CA" sz="2000" dirty="0">
              <a:latin typeface="Arial" panose="020B0604020202020204" pitchFamily="34" charset="0"/>
              <a:cs typeface="Arial" panose="020B0604020202020204" pitchFamily="34" charset="0"/>
            </a:endParaRPr>
          </a:p>
        </p:txBody>
      </p:sp>
      <p:cxnSp>
        <p:nvCxnSpPr>
          <p:cNvPr id="43" name="Straight Connector 42">
            <a:extLst>
              <a:ext uri="{FF2B5EF4-FFF2-40B4-BE49-F238E27FC236}">
                <a16:creationId xmlns:a16="http://schemas.microsoft.com/office/drawing/2014/main" id="{2ABE34C9-4639-48EC-AD7E-1D17404D5394}"/>
              </a:ext>
            </a:extLst>
          </p:cNvPr>
          <p:cNvCxnSpPr>
            <a:cxnSpLocks/>
          </p:cNvCxnSpPr>
          <p:nvPr/>
        </p:nvCxnSpPr>
        <p:spPr>
          <a:xfrm flipH="1" flipV="1">
            <a:off x="6812018" y="2998548"/>
            <a:ext cx="1234702" cy="477142"/>
          </a:xfrm>
          <a:prstGeom prst="line">
            <a:avLst/>
          </a:prstGeom>
          <a:ln w="76200">
            <a:solidFill>
              <a:srgbClr val="487B4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B657EEC6-E009-4569-9F8A-DD9F4FE4860D}"/>
              </a:ext>
            </a:extLst>
          </p:cNvPr>
          <p:cNvCxnSpPr>
            <a:cxnSpLocks/>
          </p:cNvCxnSpPr>
          <p:nvPr/>
        </p:nvCxnSpPr>
        <p:spPr>
          <a:xfrm flipH="1">
            <a:off x="3994398" y="2639200"/>
            <a:ext cx="2050124" cy="0"/>
          </a:xfrm>
          <a:prstGeom prst="line">
            <a:avLst/>
          </a:prstGeom>
          <a:ln w="76200">
            <a:solidFill>
              <a:srgbClr val="487B4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8D3DB25E-189B-4EC6-94FE-8719B3C7CBBE}"/>
              </a:ext>
            </a:extLst>
          </p:cNvPr>
          <p:cNvCxnSpPr>
            <a:cxnSpLocks/>
          </p:cNvCxnSpPr>
          <p:nvPr/>
        </p:nvCxnSpPr>
        <p:spPr>
          <a:xfrm flipH="1">
            <a:off x="4528228" y="4439018"/>
            <a:ext cx="1366542" cy="0"/>
          </a:xfrm>
          <a:prstGeom prst="line">
            <a:avLst/>
          </a:prstGeom>
          <a:ln w="76200">
            <a:solidFill>
              <a:srgbClr val="487B41"/>
            </a:solidFill>
          </a:ln>
        </p:spPr>
        <p:style>
          <a:lnRef idx="1">
            <a:schemeClr val="accent1"/>
          </a:lnRef>
          <a:fillRef idx="0">
            <a:schemeClr val="accent1"/>
          </a:fillRef>
          <a:effectRef idx="0">
            <a:schemeClr val="accent1"/>
          </a:effectRef>
          <a:fontRef idx="minor">
            <a:schemeClr val="tx1"/>
          </a:fontRef>
        </p:style>
      </p:cxnSp>
      <p:sp>
        <p:nvSpPr>
          <p:cNvPr id="5" name="Speech Bubble: Rectangle with Corners Rounded 4">
            <a:extLst>
              <a:ext uri="{FF2B5EF4-FFF2-40B4-BE49-F238E27FC236}">
                <a16:creationId xmlns:a16="http://schemas.microsoft.com/office/drawing/2014/main" id="{42780569-639B-5F55-7712-C5887FEE7383}"/>
              </a:ext>
            </a:extLst>
          </p:cNvPr>
          <p:cNvSpPr/>
          <p:nvPr/>
        </p:nvSpPr>
        <p:spPr>
          <a:xfrm>
            <a:off x="7910269" y="1832825"/>
            <a:ext cx="3033869" cy="1002861"/>
          </a:xfrm>
          <a:prstGeom prst="wedgeRoundRectCallout">
            <a:avLst>
              <a:gd name="adj1" fmla="val -59343"/>
              <a:gd name="adj2" fmla="val 21333"/>
              <a:gd name="adj3" fmla="val 16667"/>
            </a:avLst>
          </a:prstGeom>
          <a:solidFill>
            <a:schemeClr val="accent3">
              <a:lumMod val="40000"/>
              <a:lumOff val="60000"/>
            </a:schemeClr>
          </a:solidFill>
          <a:ln w="57150">
            <a:solidFill>
              <a:schemeClr val="accent3">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Arial" panose="020B0604020202020204" pitchFamily="34" charset="0"/>
                <a:cs typeface="Arial" panose="020B0604020202020204" pitchFamily="34" charset="0"/>
              </a:rPr>
              <a:t>Choose your </a:t>
            </a:r>
            <a:r>
              <a:rPr lang="en-GB" sz="2000" b="1" dirty="0">
                <a:solidFill>
                  <a:schemeClr val="tx1"/>
                </a:solidFill>
                <a:latin typeface="Arial" panose="020B0604020202020204" pitchFamily="34" charset="0"/>
                <a:cs typeface="Arial" panose="020B0604020202020204" pitchFamily="34" charset="0"/>
              </a:rPr>
              <a:t>words</a:t>
            </a:r>
            <a:r>
              <a:rPr lang="en-GB" sz="2000" dirty="0">
                <a:solidFill>
                  <a:schemeClr val="tx1"/>
                </a:solidFill>
                <a:latin typeface="Arial" panose="020B0604020202020204" pitchFamily="34" charset="0"/>
                <a:cs typeface="Arial" panose="020B0604020202020204" pitchFamily="34" charset="0"/>
              </a:rPr>
              <a:t> and </a:t>
            </a:r>
            <a:r>
              <a:rPr lang="en-GB" sz="2000" b="1" dirty="0">
                <a:solidFill>
                  <a:schemeClr val="tx1"/>
                </a:solidFill>
                <a:latin typeface="Arial" panose="020B0604020202020204" pitchFamily="34" charset="0"/>
                <a:cs typeface="Arial" panose="020B0604020202020204" pitchFamily="34" charset="0"/>
              </a:rPr>
              <a:t>how</a:t>
            </a:r>
            <a:r>
              <a:rPr lang="en-GB" sz="2000" dirty="0">
                <a:solidFill>
                  <a:schemeClr val="tx1"/>
                </a:solidFill>
                <a:latin typeface="Arial" panose="020B0604020202020204" pitchFamily="34" charset="0"/>
                <a:cs typeface="Arial" panose="020B0604020202020204" pitchFamily="34" charset="0"/>
              </a:rPr>
              <a:t> you speak</a:t>
            </a:r>
          </a:p>
        </p:txBody>
      </p:sp>
    </p:spTree>
    <p:extLst>
      <p:ext uri="{BB962C8B-B14F-4D97-AF65-F5344CB8AC3E}">
        <p14:creationId xmlns:p14="http://schemas.microsoft.com/office/powerpoint/2010/main" val="20148569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E77D0-DD09-D873-71F5-CCE45D123A33}"/>
              </a:ext>
            </a:extLst>
          </p:cNvPr>
          <p:cNvSpPr>
            <a:spLocks noGrp="1"/>
          </p:cNvSpPr>
          <p:nvPr>
            <p:ph type="title"/>
          </p:nvPr>
        </p:nvSpPr>
        <p:spPr/>
        <p:txBody>
          <a:bodyPr/>
          <a:lstStyle/>
          <a:p>
            <a:r>
              <a:rPr lang="en-GB" dirty="0"/>
              <a:t>Communication techniques overview</a:t>
            </a:r>
            <a:endParaRPr lang="en-BE"/>
          </a:p>
        </p:txBody>
      </p:sp>
      <p:sp>
        <p:nvSpPr>
          <p:cNvPr id="7" name="TextBox 6">
            <a:extLst>
              <a:ext uri="{FF2B5EF4-FFF2-40B4-BE49-F238E27FC236}">
                <a16:creationId xmlns:a16="http://schemas.microsoft.com/office/drawing/2014/main" id="{E3A99ECA-9AD9-8823-D366-FEEE198B6647}"/>
              </a:ext>
            </a:extLst>
          </p:cNvPr>
          <p:cNvSpPr txBox="1"/>
          <p:nvPr/>
        </p:nvSpPr>
        <p:spPr>
          <a:xfrm>
            <a:off x="1226931" y="2960342"/>
            <a:ext cx="3029682" cy="2800767"/>
          </a:xfrm>
          <a:prstGeom prst="rect">
            <a:avLst/>
          </a:prstGeom>
          <a:noFill/>
        </p:spPr>
        <p:txBody>
          <a:bodyPr wrap="square" rtlCol="0">
            <a:spAutoFit/>
          </a:bodyPr>
          <a:lstStyle/>
          <a:p>
            <a:r>
              <a:rPr lang="en-GB" sz="2200" b="1" dirty="0">
                <a:latin typeface="Arial" panose="020B0604020202020204" pitchFamily="34" charset="0"/>
                <a:cs typeface="Arial" panose="020B0604020202020204" pitchFamily="34" charset="0"/>
              </a:rPr>
              <a:t>Non-verbal communication techniques</a:t>
            </a:r>
            <a:endParaRPr lang="en-BE" sz="2200" b="1" dirty="0">
              <a:latin typeface="Arial" panose="020B0604020202020204" pitchFamily="34" charset="0"/>
              <a:cs typeface="Arial" panose="020B0604020202020204" pitchFamily="34" charset="0"/>
            </a:endParaRPr>
          </a:p>
          <a:p>
            <a:endParaRPr lang="en-GB" sz="2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200" dirty="0">
                <a:latin typeface="Arial" panose="020B0604020202020204" pitchFamily="34" charset="0"/>
                <a:cs typeface="Arial" panose="020B0604020202020204" pitchFamily="34" charset="0"/>
              </a:rPr>
              <a:t>Eyes</a:t>
            </a:r>
          </a:p>
          <a:p>
            <a:pPr marL="285750" indent="-285750">
              <a:buFont typeface="Arial" panose="020B0604020202020204" pitchFamily="34" charset="0"/>
              <a:buChar char="•"/>
            </a:pPr>
            <a:r>
              <a:rPr lang="en-GB" sz="2200" dirty="0">
                <a:latin typeface="Arial" panose="020B0604020202020204" pitchFamily="34" charset="0"/>
                <a:cs typeface="Arial" panose="020B0604020202020204" pitchFamily="34" charset="0"/>
              </a:rPr>
              <a:t>Facial expression</a:t>
            </a:r>
          </a:p>
          <a:p>
            <a:pPr marL="285750" indent="-285750">
              <a:buFont typeface="Arial" panose="020B0604020202020204" pitchFamily="34" charset="0"/>
              <a:buChar char="•"/>
            </a:pPr>
            <a:r>
              <a:rPr lang="en-GB" sz="2200" dirty="0">
                <a:latin typeface="Arial" panose="020B0604020202020204" pitchFamily="34" charset="0"/>
                <a:cs typeface="Arial" panose="020B0604020202020204" pitchFamily="34" charset="0"/>
              </a:rPr>
              <a:t>Body language</a:t>
            </a:r>
          </a:p>
          <a:p>
            <a:pPr marL="285750" indent="-285750">
              <a:buFont typeface="Arial" panose="020B0604020202020204" pitchFamily="34" charset="0"/>
              <a:buChar char="•"/>
            </a:pPr>
            <a:r>
              <a:rPr lang="en-GB" sz="2200" dirty="0">
                <a:latin typeface="Arial" panose="020B0604020202020204" pitchFamily="34" charset="0"/>
                <a:cs typeface="Arial" panose="020B0604020202020204" pitchFamily="34" charset="0"/>
              </a:rPr>
              <a:t>Physical contact</a:t>
            </a:r>
            <a:endParaRPr lang="en-BE" sz="22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EA0BC392-839B-C50A-B4D1-ED443265FD31}"/>
              </a:ext>
            </a:extLst>
          </p:cNvPr>
          <p:cNvSpPr txBox="1"/>
          <p:nvPr/>
        </p:nvSpPr>
        <p:spPr>
          <a:xfrm>
            <a:off x="4676408" y="2954200"/>
            <a:ext cx="2340996" cy="2800767"/>
          </a:xfrm>
          <a:prstGeom prst="rect">
            <a:avLst/>
          </a:prstGeom>
          <a:noFill/>
        </p:spPr>
        <p:txBody>
          <a:bodyPr wrap="square" rtlCol="0">
            <a:spAutoFit/>
          </a:bodyPr>
          <a:lstStyle/>
          <a:p>
            <a:r>
              <a:rPr lang="en-GB" sz="2200" b="1" dirty="0">
                <a:latin typeface="Arial" panose="020B0604020202020204" pitchFamily="34" charset="0"/>
                <a:cs typeface="Arial" panose="020B0604020202020204" pitchFamily="34" charset="0"/>
              </a:rPr>
              <a:t>Active listening techniques</a:t>
            </a:r>
            <a:endParaRPr lang="en-BE" sz="2200" b="1" dirty="0">
              <a:latin typeface="Arial" panose="020B0604020202020204" pitchFamily="34" charset="0"/>
              <a:cs typeface="Arial" panose="020B0604020202020204" pitchFamily="34" charset="0"/>
            </a:endParaRPr>
          </a:p>
          <a:p>
            <a:endParaRPr lang="en-GB" sz="2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200" dirty="0">
                <a:latin typeface="Arial" panose="020B0604020202020204" pitchFamily="34" charset="0"/>
                <a:cs typeface="Arial" panose="020B0604020202020204" pitchFamily="34" charset="0"/>
              </a:rPr>
              <a:t>Acknowledge</a:t>
            </a:r>
          </a:p>
          <a:p>
            <a:pPr marL="285750" indent="-285750">
              <a:buFont typeface="Arial" panose="020B0604020202020204" pitchFamily="34" charset="0"/>
              <a:buChar char="•"/>
            </a:pPr>
            <a:r>
              <a:rPr lang="en-GB" sz="2200" dirty="0">
                <a:latin typeface="Arial" panose="020B0604020202020204" pitchFamily="34" charset="0"/>
                <a:cs typeface="Arial" panose="020B0604020202020204" pitchFamily="34" charset="0"/>
              </a:rPr>
              <a:t>Mirroring</a:t>
            </a:r>
          </a:p>
          <a:p>
            <a:pPr marL="285750" indent="-285750">
              <a:buFont typeface="Arial" panose="020B0604020202020204" pitchFamily="34" charset="0"/>
              <a:buChar char="•"/>
            </a:pPr>
            <a:r>
              <a:rPr lang="en-GB" sz="2200" dirty="0">
                <a:latin typeface="Arial" panose="020B0604020202020204" pitchFamily="34" charset="0"/>
                <a:cs typeface="Arial" panose="020B0604020202020204" pitchFamily="34" charset="0"/>
              </a:rPr>
              <a:t>Clarifying </a:t>
            </a:r>
          </a:p>
          <a:p>
            <a:pPr marL="285750" indent="-285750">
              <a:buFont typeface="Arial" panose="020B0604020202020204" pitchFamily="34" charset="0"/>
              <a:buChar char="•"/>
            </a:pPr>
            <a:r>
              <a:rPr lang="en-GB" sz="2200" dirty="0">
                <a:latin typeface="Arial" panose="020B0604020202020204" pitchFamily="34" charset="0"/>
                <a:cs typeface="Arial" panose="020B0604020202020204" pitchFamily="34" charset="0"/>
              </a:rPr>
              <a:t>Summarize</a:t>
            </a:r>
          </a:p>
          <a:p>
            <a:pPr marL="285750" indent="-285750">
              <a:buFont typeface="Arial" panose="020B0604020202020204" pitchFamily="34" charset="0"/>
              <a:buChar char="•"/>
            </a:pPr>
            <a:endParaRPr lang="en-BE" sz="22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1D4AEDB4-0ACF-6832-3B63-D3955710539F}"/>
              </a:ext>
            </a:extLst>
          </p:cNvPr>
          <p:cNvSpPr txBox="1"/>
          <p:nvPr/>
        </p:nvSpPr>
        <p:spPr>
          <a:xfrm>
            <a:off x="7844358" y="2960342"/>
            <a:ext cx="3235710" cy="3139321"/>
          </a:xfrm>
          <a:prstGeom prst="rect">
            <a:avLst/>
          </a:prstGeom>
          <a:noFill/>
        </p:spPr>
        <p:txBody>
          <a:bodyPr wrap="square" rtlCol="0">
            <a:spAutoFit/>
          </a:bodyPr>
          <a:lstStyle/>
          <a:p>
            <a:r>
              <a:rPr lang="en-GB" sz="2200" b="1" dirty="0">
                <a:latin typeface="Arial" panose="020B0604020202020204" pitchFamily="34" charset="0"/>
                <a:cs typeface="Arial" panose="020B0604020202020204" pitchFamily="34" charset="0"/>
              </a:rPr>
              <a:t>Effective speaking techniques</a:t>
            </a:r>
            <a:endParaRPr lang="en-BE" sz="2200" b="1" dirty="0">
              <a:latin typeface="Arial" panose="020B0604020202020204" pitchFamily="34" charset="0"/>
              <a:cs typeface="Arial" panose="020B0604020202020204" pitchFamily="34" charset="0"/>
            </a:endParaRPr>
          </a:p>
          <a:p>
            <a:endParaRPr lang="en-GB" sz="2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200" dirty="0">
                <a:latin typeface="Arial" panose="020B0604020202020204" pitchFamily="34" charset="0"/>
                <a:cs typeface="Arial" panose="020B0604020202020204" pitchFamily="34" charset="0"/>
              </a:rPr>
              <a:t>The words you choose</a:t>
            </a:r>
          </a:p>
          <a:p>
            <a:pPr marL="285750" indent="-285750">
              <a:buFont typeface="Arial" panose="020B0604020202020204" pitchFamily="34" charset="0"/>
              <a:buChar char="•"/>
            </a:pPr>
            <a:r>
              <a:rPr lang="en-GB" sz="2200" dirty="0">
                <a:latin typeface="Arial" panose="020B0604020202020204" pitchFamily="34" charset="0"/>
                <a:cs typeface="Arial" panose="020B0604020202020204" pitchFamily="34" charset="0"/>
              </a:rPr>
              <a:t>Question you ask</a:t>
            </a:r>
          </a:p>
          <a:p>
            <a:pPr marL="285750" indent="-285750">
              <a:buFont typeface="Arial" panose="020B0604020202020204" pitchFamily="34" charset="0"/>
              <a:buChar char="•"/>
            </a:pPr>
            <a:r>
              <a:rPr lang="en-GB" sz="2200" dirty="0">
                <a:latin typeface="Arial" panose="020B0604020202020204" pitchFamily="34" charset="0"/>
                <a:cs typeface="Arial" panose="020B0604020202020204" pitchFamily="34" charset="0"/>
              </a:rPr>
              <a:t>How you speak (tone, time, pace, volume)</a:t>
            </a:r>
          </a:p>
          <a:p>
            <a:pPr marL="285750" indent="-285750">
              <a:buFont typeface="Arial" panose="020B0604020202020204" pitchFamily="34" charset="0"/>
              <a:buChar char="•"/>
            </a:pPr>
            <a:endParaRPr lang="en-BE" sz="2200" dirty="0">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80AF1202-5859-7FEA-8973-67BAE13350BA}"/>
              </a:ext>
            </a:extLst>
          </p:cNvPr>
          <p:cNvGrpSpPr/>
          <p:nvPr/>
        </p:nvGrpSpPr>
        <p:grpSpPr>
          <a:xfrm>
            <a:off x="7850164" y="1365573"/>
            <a:ext cx="1789136" cy="1181055"/>
            <a:chOff x="1117849" y="1088408"/>
            <a:chExt cx="1615810" cy="1066638"/>
          </a:xfrm>
        </p:grpSpPr>
        <p:sp>
          <p:nvSpPr>
            <p:cNvPr id="11" name="Oval 10">
              <a:extLst>
                <a:ext uri="{FF2B5EF4-FFF2-40B4-BE49-F238E27FC236}">
                  <a16:creationId xmlns:a16="http://schemas.microsoft.com/office/drawing/2014/main" id="{3DE881F5-2F7F-C657-34CF-E6002EC1BE3A}"/>
                </a:ext>
              </a:extLst>
            </p:cNvPr>
            <p:cNvSpPr/>
            <p:nvPr/>
          </p:nvSpPr>
          <p:spPr>
            <a:xfrm>
              <a:off x="1117849" y="1247976"/>
              <a:ext cx="868969" cy="86896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2" name="Isosceles Triangle 11">
              <a:extLst>
                <a:ext uri="{FF2B5EF4-FFF2-40B4-BE49-F238E27FC236}">
                  <a16:creationId xmlns:a16="http://schemas.microsoft.com/office/drawing/2014/main" id="{5BF5BD44-23DD-33AE-9AE6-E051A336A209}"/>
                </a:ext>
              </a:extLst>
            </p:cNvPr>
            <p:cNvSpPr/>
            <p:nvPr/>
          </p:nvSpPr>
          <p:spPr>
            <a:xfrm rot="16920400">
              <a:off x="1744786" y="1658267"/>
              <a:ext cx="276225" cy="40224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 name="Arc 12">
              <a:extLst>
                <a:ext uri="{FF2B5EF4-FFF2-40B4-BE49-F238E27FC236}">
                  <a16:creationId xmlns:a16="http://schemas.microsoft.com/office/drawing/2014/main" id="{F5F811B2-C452-F20D-E9F0-5B119D52F9E6}"/>
                </a:ext>
              </a:extLst>
            </p:cNvPr>
            <p:cNvSpPr/>
            <p:nvPr/>
          </p:nvSpPr>
          <p:spPr>
            <a:xfrm>
              <a:off x="1752136" y="1088408"/>
              <a:ext cx="810768" cy="810768"/>
            </a:xfrm>
            <a:prstGeom prst="arc">
              <a:avLst>
                <a:gd name="adj1" fmla="val 2568393"/>
                <a:gd name="adj2" fmla="val 6686864"/>
              </a:avLst>
            </a:prstGeom>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4" name="Arc 13">
              <a:extLst>
                <a:ext uri="{FF2B5EF4-FFF2-40B4-BE49-F238E27FC236}">
                  <a16:creationId xmlns:a16="http://schemas.microsoft.com/office/drawing/2014/main" id="{900E439E-C32F-72D4-1373-77FFCCAAD149}"/>
                </a:ext>
              </a:extLst>
            </p:cNvPr>
            <p:cNvSpPr/>
            <p:nvPr/>
          </p:nvSpPr>
          <p:spPr>
            <a:xfrm>
              <a:off x="1922891" y="1344278"/>
              <a:ext cx="810768" cy="810768"/>
            </a:xfrm>
            <a:prstGeom prst="arc">
              <a:avLst>
                <a:gd name="adj1" fmla="val 3433714"/>
                <a:gd name="adj2" fmla="val 8630925"/>
              </a:avLst>
            </a:prstGeom>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5" name="Group 14">
            <a:extLst>
              <a:ext uri="{FF2B5EF4-FFF2-40B4-BE49-F238E27FC236}">
                <a16:creationId xmlns:a16="http://schemas.microsoft.com/office/drawing/2014/main" id="{377FEA4C-F85E-DC39-A9CE-28AEDA420154}"/>
              </a:ext>
            </a:extLst>
          </p:cNvPr>
          <p:cNvGrpSpPr/>
          <p:nvPr/>
        </p:nvGrpSpPr>
        <p:grpSpPr>
          <a:xfrm>
            <a:off x="3713006" y="1398248"/>
            <a:ext cx="1998474" cy="1153330"/>
            <a:chOff x="461917" y="4156886"/>
            <a:chExt cx="1837692" cy="1060542"/>
          </a:xfrm>
          <a:solidFill>
            <a:schemeClr val="accent3">
              <a:lumMod val="75000"/>
            </a:schemeClr>
          </a:solidFill>
        </p:grpSpPr>
        <p:sp>
          <p:nvSpPr>
            <p:cNvPr id="16" name="Oval 15">
              <a:extLst>
                <a:ext uri="{FF2B5EF4-FFF2-40B4-BE49-F238E27FC236}">
                  <a16:creationId xmlns:a16="http://schemas.microsoft.com/office/drawing/2014/main" id="{AC2FAB56-2290-760F-9290-4EA436599805}"/>
                </a:ext>
              </a:extLst>
            </p:cNvPr>
            <p:cNvSpPr/>
            <p:nvPr/>
          </p:nvSpPr>
          <p:spPr>
            <a:xfrm>
              <a:off x="1367458" y="4339072"/>
              <a:ext cx="868969" cy="86896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7" name="Oval 16">
              <a:extLst>
                <a:ext uri="{FF2B5EF4-FFF2-40B4-BE49-F238E27FC236}">
                  <a16:creationId xmlns:a16="http://schemas.microsoft.com/office/drawing/2014/main" id="{A26E8C47-F0B5-F00E-C833-2541B688E6F6}"/>
                </a:ext>
              </a:extLst>
            </p:cNvPr>
            <p:cNvSpPr/>
            <p:nvPr/>
          </p:nvSpPr>
          <p:spPr>
            <a:xfrm>
              <a:off x="1304276" y="4716406"/>
              <a:ext cx="143093" cy="1912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 name="Oval 17">
              <a:extLst>
                <a:ext uri="{FF2B5EF4-FFF2-40B4-BE49-F238E27FC236}">
                  <a16:creationId xmlns:a16="http://schemas.microsoft.com/office/drawing/2014/main" id="{989A8919-1006-AD18-74A6-5CD2FDEC5C31}"/>
                </a:ext>
              </a:extLst>
            </p:cNvPr>
            <p:cNvSpPr/>
            <p:nvPr/>
          </p:nvSpPr>
          <p:spPr>
            <a:xfrm>
              <a:off x="2156516" y="4716406"/>
              <a:ext cx="143093" cy="1912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9" name="Arc 18">
              <a:extLst>
                <a:ext uri="{FF2B5EF4-FFF2-40B4-BE49-F238E27FC236}">
                  <a16:creationId xmlns:a16="http://schemas.microsoft.com/office/drawing/2014/main" id="{EED76CCF-1CB5-0E8A-5D66-9ED09FA0C8A4}"/>
                </a:ext>
              </a:extLst>
            </p:cNvPr>
            <p:cNvSpPr/>
            <p:nvPr/>
          </p:nvSpPr>
          <p:spPr>
            <a:xfrm>
              <a:off x="525099" y="4156886"/>
              <a:ext cx="810768" cy="810768"/>
            </a:xfrm>
            <a:prstGeom prst="arc">
              <a:avLst>
                <a:gd name="adj1" fmla="val 2568393"/>
                <a:gd name="adj2" fmla="val 6686864"/>
              </a:avLst>
            </a:prstGeom>
            <a:noFill/>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0" name="Arc 19">
              <a:extLst>
                <a:ext uri="{FF2B5EF4-FFF2-40B4-BE49-F238E27FC236}">
                  <a16:creationId xmlns:a16="http://schemas.microsoft.com/office/drawing/2014/main" id="{4C1A5D28-A34F-2925-693D-D22353E79A18}"/>
                </a:ext>
              </a:extLst>
            </p:cNvPr>
            <p:cNvSpPr/>
            <p:nvPr/>
          </p:nvSpPr>
          <p:spPr>
            <a:xfrm>
              <a:off x="461917" y="4406660"/>
              <a:ext cx="810768" cy="810768"/>
            </a:xfrm>
            <a:prstGeom prst="arc">
              <a:avLst>
                <a:gd name="adj1" fmla="val 909026"/>
                <a:gd name="adj2" fmla="val 4616107"/>
              </a:avLst>
            </a:prstGeom>
            <a:noFill/>
            <a:ln w="5715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21" name="Group 20">
            <a:extLst>
              <a:ext uri="{FF2B5EF4-FFF2-40B4-BE49-F238E27FC236}">
                <a16:creationId xmlns:a16="http://schemas.microsoft.com/office/drawing/2014/main" id="{03DA0AF0-019A-9535-4287-0DBE9C057CC3}"/>
              </a:ext>
            </a:extLst>
          </p:cNvPr>
          <p:cNvGrpSpPr/>
          <p:nvPr/>
        </p:nvGrpSpPr>
        <p:grpSpPr>
          <a:xfrm>
            <a:off x="1312641" y="1590430"/>
            <a:ext cx="1005482" cy="961148"/>
            <a:chOff x="4298290" y="1721054"/>
            <a:chExt cx="2660325" cy="2713796"/>
          </a:xfrm>
        </p:grpSpPr>
        <p:sp>
          <p:nvSpPr>
            <p:cNvPr id="22" name="Oval 21">
              <a:extLst>
                <a:ext uri="{FF2B5EF4-FFF2-40B4-BE49-F238E27FC236}">
                  <a16:creationId xmlns:a16="http://schemas.microsoft.com/office/drawing/2014/main" id="{1A93C2D4-1C65-34D9-2DD7-C0736DE733C6}"/>
                </a:ext>
              </a:extLst>
            </p:cNvPr>
            <p:cNvSpPr/>
            <p:nvPr/>
          </p:nvSpPr>
          <p:spPr>
            <a:xfrm>
              <a:off x="4298290" y="1721054"/>
              <a:ext cx="2660325" cy="2713796"/>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3" name="Oval 22">
              <a:extLst>
                <a:ext uri="{FF2B5EF4-FFF2-40B4-BE49-F238E27FC236}">
                  <a16:creationId xmlns:a16="http://schemas.microsoft.com/office/drawing/2014/main" id="{3860B084-E6E6-3759-AB36-C8FE94CB6741}"/>
                </a:ext>
              </a:extLst>
            </p:cNvPr>
            <p:cNvSpPr/>
            <p:nvPr/>
          </p:nvSpPr>
          <p:spPr>
            <a:xfrm>
              <a:off x="5901426" y="3273847"/>
              <a:ext cx="266701" cy="3810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4" name="Flowchart: Terminator 23">
              <a:extLst>
                <a:ext uri="{FF2B5EF4-FFF2-40B4-BE49-F238E27FC236}">
                  <a16:creationId xmlns:a16="http://schemas.microsoft.com/office/drawing/2014/main" id="{44588534-5341-9AEF-0512-0BD3412AEEF1}"/>
                </a:ext>
              </a:extLst>
            </p:cNvPr>
            <p:cNvSpPr/>
            <p:nvPr/>
          </p:nvSpPr>
          <p:spPr>
            <a:xfrm rot="20444634">
              <a:off x="4691435" y="2919365"/>
              <a:ext cx="657226" cy="174334"/>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5" name="Flowchart: Terminator 24">
              <a:extLst>
                <a:ext uri="{FF2B5EF4-FFF2-40B4-BE49-F238E27FC236}">
                  <a16:creationId xmlns:a16="http://schemas.microsoft.com/office/drawing/2014/main" id="{9CD0B255-2837-D406-24AC-B9044F36E764}"/>
                </a:ext>
              </a:extLst>
            </p:cNvPr>
            <p:cNvSpPr/>
            <p:nvPr/>
          </p:nvSpPr>
          <p:spPr>
            <a:xfrm rot="1164778">
              <a:off x="5876801" y="2919910"/>
              <a:ext cx="657226" cy="182221"/>
            </a:xfrm>
            <a:prstGeom prst="flowChartTermina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6" name="Oval 25">
              <a:extLst>
                <a:ext uri="{FF2B5EF4-FFF2-40B4-BE49-F238E27FC236}">
                  <a16:creationId xmlns:a16="http://schemas.microsoft.com/office/drawing/2014/main" id="{29ACA813-BC25-A31E-DF30-6CB4233E1393}"/>
                </a:ext>
              </a:extLst>
            </p:cNvPr>
            <p:cNvSpPr/>
            <p:nvPr/>
          </p:nvSpPr>
          <p:spPr>
            <a:xfrm>
              <a:off x="5043683" y="3273847"/>
              <a:ext cx="266701" cy="3810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6269213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1401F-3D37-49FB-A426-4EBE8127118E}"/>
              </a:ext>
            </a:extLst>
          </p:cNvPr>
          <p:cNvSpPr>
            <a:spLocks noGrp="1"/>
          </p:cNvSpPr>
          <p:nvPr>
            <p:ph type="title"/>
          </p:nvPr>
        </p:nvSpPr>
        <p:spPr/>
        <p:txBody>
          <a:bodyPr>
            <a:normAutofit/>
          </a:bodyPr>
          <a:lstStyle/>
          <a:p>
            <a:r>
              <a:rPr lang="en-CA" dirty="0"/>
              <a:t>Key learning points</a:t>
            </a:r>
          </a:p>
        </p:txBody>
      </p:sp>
      <p:sp>
        <p:nvSpPr>
          <p:cNvPr id="34" name="5-Point Star 5">
            <a:extLst>
              <a:ext uri="{FF2B5EF4-FFF2-40B4-BE49-F238E27FC236}">
                <a16:creationId xmlns:a16="http://schemas.microsoft.com/office/drawing/2014/main" id="{ECAC8C23-BF90-4E64-B2A2-0921CEE866DC}"/>
              </a:ext>
            </a:extLst>
          </p:cNvPr>
          <p:cNvSpPr/>
          <p:nvPr/>
        </p:nvSpPr>
        <p:spPr>
          <a:xfrm>
            <a:off x="5715362" y="2013056"/>
            <a:ext cx="1051560" cy="1051560"/>
          </a:xfrm>
          <a:prstGeom prst="star5">
            <a:avLst>
              <a:gd name="adj" fmla="val 28143"/>
              <a:gd name="hf" fmla="val 105146"/>
              <a:gd name="vf" fmla="val 11055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9" name="5-Point Star 5">
            <a:extLst>
              <a:ext uri="{FF2B5EF4-FFF2-40B4-BE49-F238E27FC236}">
                <a16:creationId xmlns:a16="http://schemas.microsoft.com/office/drawing/2014/main" id="{DEADE553-2EB4-4235-BCFF-BA221D688189}"/>
              </a:ext>
            </a:extLst>
          </p:cNvPr>
          <p:cNvSpPr/>
          <p:nvPr/>
        </p:nvSpPr>
        <p:spPr>
          <a:xfrm>
            <a:off x="2191370" y="2013056"/>
            <a:ext cx="1051560" cy="1051560"/>
          </a:xfrm>
          <a:prstGeom prst="star5">
            <a:avLst>
              <a:gd name="adj" fmla="val 28143"/>
              <a:gd name="hf" fmla="val 105146"/>
              <a:gd name="vf" fmla="val 11055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D389C9F2-2D32-4D49-B1B9-32CE7771B7F6}"/>
              </a:ext>
            </a:extLst>
          </p:cNvPr>
          <p:cNvSpPr txBox="1"/>
          <p:nvPr/>
        </p:nvSpPr>
        <p:spPr>
          <a:xfrm>
            <a:off x="1440580" y="3501760"/>
            <a:ext cx="2553139" cy="1631216"/>
          </a:xfrm>
          <a:prstGeom prst="rect">
            <a:avLst/>
          </a:prstGeom>
          <a:noFill/>
        </p:spPr>
        <p:txBody>
          <a:bodyPr wrap="square">
            <a:spAutoFit/>
          </a:bodyPr>
          <a:lstStyle/>
          <a:p>
            <a:pPr algn="ctr"/>
            <a:r>
              <a:rPr lang="en-US" sz="2000" dirty="0">
                <a:latin typeface="Arial" panose="020B0604020202020204" pitchFamily="34" charset="0"/>
                <a:ea typeface="Calibri" panose="020F0502020204030204" pitchFamily="34" charset="0"/>
                <a:cs typeface="Arial" panose="020B0604020202020204" pitchFamily="34" charset="0"/>
              </a:rPr>
              <a:t>Caseworkers can use non-verbal communication techniques to build trust.</a:t>
            </a:r>
            <a:endParaRPr lang="en-US" sz="2000" dirty="0">
              <a:latin typeface="Arial" panose="020B0604020202020204" pitchFamily="34" charset="0"/>
              <a:cs typeface="Arial" panose="020B0604020202020204" pitchFamily="34" charset="0"/>
            </a:endParaRPr>
          </a:p>
        </p:txBody>
      </p:sp>
      <p:sp>
        <p:nvSpPr>
          <p:cNvPr id="3" name="5-Point Star 5">
            <a:extLst>
              <a:ext uri="{FF2B5EF4-FFF2-40B4-BE49-F238E27FC236}">
                <a16:creationId xmlns:a16="http://schemas.microsoft.com/office/drawing/2014/main" id="{0233C896-6C60-C4E8-A589-8E46DE35B959}"/>
              </a:ext>
            </a:extLst>
          </p:cNvPr>
          <p:cNvSpPr/>
          <p:nvPr/>
        </p:nvSpPr>
        <p:spPr>
          <a:xfrm>
            <a:off x="9239354" y="2013056"/>
            <a:ext cx="1051560" cy="1051560"/>
          </a:xfrm>
          <a:prstGeom prst="star5">
            <a:avLst>
              <a:gd name="adj" fmla="val 28143"/>
              <a:gd name="hf" fmla="val 105146"/>
              <a:gd name="vf" fmla="val 11055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3132AEB9-0B69-AB66-B9DE-5F826D919010}"/>
              </a:ext>
            </a:extLst>
          </p:cNvPr>
          <p:cNvSpPr txBox="1"/>
          <p:nvPr/>
        </p:nvSpPr>
        <p:spPr>
          <a:xfrm>
            <a:off x="4613938" y="3501760"/>
            <a:ext cx="3254408" cy="1938992"/>
          </a:xfrm>
          <a:prstGeom prst="rect">
            <a:avLst/>
          </a:prstGeom>
          <a:noFill/>
        </p:spPr>
        <p:txBody>
          <a:bodyPr wrap="square">
            <a:spAutoFit/>
          </a:bodyPr>
          <a:lstStyle/>
          <a:p>
            <a:pPr algn="ctr"/>
            <a:r>
              <a:rPr lang="en-US" sz="2000" dirty="0">
                <a:latin typeface="Arial" panose="020B0604020202020204" pitchFamily="34" charset="0"/>
                <a:ea typeface="Calibri" panose="020F0502020204030204" pitchFamily="34" charset="0"/>
                <a:cs typeface="Arial" panose="020B0604020202020204" pitchFamily="34" charset="0"/>
              </a:rPr>
              <a:t>Caseworkers can use different active listening techniques, such as acknowledgment, mirroring, clarifying and summarizing</a:t>
            </a:r>
            <a:endParaRPr lang="en-US" sz="20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C14FE139-F5AA-0CF7-8A95-E1664A949894}"/>
              </a:ext>
            </a:extLst>
          </p:cNvPr>
          <p:cNvSpPr txBox="1"/>
          <p:nvPr/>
        </p:nvSpPr>
        <p:spPr>
          <a:xfrm>
            <a:off x="8580971" y="3501760"/>
            <a:ext cx="2368325" cy="1323439"/>
          </a:xfrm>
          <a:prstGeom prst="rect">
            <a:avLst/>
          </a:prstGeom>
          <a:noFill/>
        </p:spPr>
        <p:txBody>
          <a:bodyPr wrap="square">
            <a:spAutoFit/>
          </a:bodyPr>
          <a:lstStyle/>
          <a:p>
            <a:pPr algn="ctr"/>
            <a:r>
              <a:rPr lang="en-US" sz="2000" dirty="0">
                <a:latin typeface="Arial" panose="020B0604020202020204" pitchFamily="34" charset="0"/>
                <a:ea typeface="Calibri" panose="020F0502020204030204" pitchFamily="34" charset="0"/>
                <a:cs typeface="Arial" panose="020B0604020202020204" pitchFamily="34" charset="0"/>
              </a:rPr>
              <a:t>A caseworker should choose their words and questions carefully</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778723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3" name="Title 72">
            <a:extLst>
              <a:ext uri="{FF2B5EF4-FFF2-40B4-BE49-F238E27FC236}">
                <a16:creationId xmlns:a16="http://schemas.microsoft.com/office/drawing/2014/main" id="{53D39F4B-7E56-4EA9-FAE5-FD0ACDAAADCB}"/>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4</a:t>
            </a:r>
          </a:p>
          <a:p>
            <a:br>
              <a:rPr lang="en-CA" b="1" dirty="0">
                <a:solidFill>
                  <a:schemeClr val="bg1"/>
                </a:solidFill>
                <a:latin typeface="Garamond"/>
              </a:rPr>
            </a:br>
            <a:r>
              <a:rPr lang="en-US" sz="5400" b="1" dirty="0">
                <a:solidFill>
                  <a:schemeClr val="bg1"/>
                </a:solidFill>
                <a:latin typeface="Garamond"/>
              </a:rPr>
              <a:t>How can I adapt communication to the individual child?</a:t>
            </a:r>
          </a:p>
        </p:txBody>
      </p:sp>
    </p:spTree>
    <p:extLst>
      <p:ext uri="{BB962C8B-B14F-4D97-AF65-F5344CB8AC3E}">
        <p14:creationId xmlns:p14="http://schemas.microsoft.com/office/powerpoint/2010/main" val="33828370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0F496-C071-FCC0-C4E6-86294A5AFC15}"/>
              </a:ext>
            </a:extLst>
          </p:cNvPr>
          <p:cNvSpPr>
            <a:spLocks noGrp="1"/>
          </p:cNvSpPr>
          <p:nvPr>
            <p:ph type="title"/>
          </p:nvPr>
        </p:nvSpPr>
        <p:spPr>
          <a:xfrm>
            <a:off x="322978" y="120516"/>
            <a:ext cx="10515600" cy="868968"/>
          </a:xfrm>
        </p:spPr>
        <p:txBody>
          <a:bodyPr>
            <a:normAutofit fontScale="90000"/>
          </a:bodyPr>
          <a:lstStyle/>
          <a:p>
            <a:pPr algn="l"/>
            <a:r>
              <a:rPr lang="en-GB" dirty="0"/>
              <a:t>Perspectives on child participation and communication</a:t>
            </a:r>
            <a:endParaRPr lang="en-BE" dirty="0"/>
          </a:p>
        </p:txBody>
      </p:sp>
      <p:grpSp>
        <p:nvGrpSpPr>
          <p:cNvPr id="3" name="Group 2">
            <a:extLst>
              <a:ext uri="{FF2B5EF4-FFF2-40B4-BE49-F238E27FC236}">
                <a16:creationId xmlns:a16="http://schemas.microsoft.com/office/drawing/2014/main" id="{313AF000-08DC-6CD6-EAAF-BD0E78268922}"/>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2FC71251-F8DB-8167-BAD6-FB25E2BA8236}"/>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71C51850-4BDF-7152-036A-70EAD8488971}"/>
                </a:ext>
              </a:extLst>
            </p:cNvPr>
            <p:cNvGrpSpPr/>
            <p:nvPr/>
          </p:nvGrpSpPr>
          <p:grpSpPr>
            <a:xfrm>
              <a:off x="10741851" y="707024"/>
              <a:ext cx="562136" cy="634675"/>
              <a:chOff x="760175" y="830141"/>
              <a:chExt cx="867619" cy="979580"/>
            </a:xfrm>
          </p:grpSpPr>
          <p:sp>
            <p:nvSpPr>
              <p:cNvPr id="6" name="Rectangle 5">
                <a:extLst>
                  <a:ext uri="{FF2B5EF4-FFF2-40B4-BE49-F238E27FC236}">
                    <a16:creationId xmlns:a16="http://schemas.microsoft.com/office/drawing/2014/main" id="{A6AFB2DD-B6B7-9260-A1A4-D7DE4F56E370}"/>
                  </a:ext>
                </a:extLst>
              </p:cNvPr>
              <p:cNvSpPr/>
              <p:nvPr/>
            </p:nvSpPr>
            <p:spPr>
              <a:xfrm>
                <a:off x="864636" y="830141"/>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50-51</a:t>
                </a:r>
              </a:p>
            </p:txBody>
          </p:sp>
          <p:sp>
            <p:nvSpPr>
              <p:cNvPr id="24" name="Rectangle 23">
                <a:extLst>
                  <a:ext uri="{FF2B5EF4-FFF2-40B4-BE49-F238E27FC236}">
                    <a16:creationId xmlns:a16="http://schemas.microsoft.com/office/drawing/2014/main" id="{5AE89C8F-D8B0-8585-39FE-977D8C14C6E9}"/>
                  </a:ext>
                </a:extLst>
              </p:cNvPr>
              <p:cNvSpPr/>
              <p:nvPr/>
            </p:nvSpPr>
            <p:spPr>
              <a:xfrm>
                <a:off x="760175" y="830143"/>
                <a:ext cx="149292" cy="97957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27" name="Speech Bubble: Rectangle with Corners Rounded 26">
            <a:extLst>
              <a:ext uri="{FF2B5EF4-FFF2-40B4-BE49-F238E27FC236}">
                <a16:creationId xmlns:a16="http://schemas.microsoft.com/office/drawing/2014/main" id="{B2D5A0DF-F42F-F5A0-76CC-290BA630FB08}"/>
              </a:ext>
            </a:extLst>
          </p:cNvPr>
          <p:cNvSpPr/>
          <p:nvPr/>
        </p:nvSpPr>
        <p:spPr>
          <a:xfrm>
            <a:off x="1038003" y="1917426"/>
            <a:ext cx="3120572" cy="2750725"/>
          </a:xfrm>
          <a:prstGeom prst="wedgeRoundRectCallout">
            <a:avLst>
              <a:gd name="adj1" fmla="val -8275"/>
              <a:gd name="adj2" fmla="val 61445"/>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lnSpc>
                <a:spcPct val="107000"/>
              </a:lnSpc>
              <a:spcAft>
                <a:spcPts val="800"/>
              </a:spcAft>
            </a:pPr>
            <a:r>
              <a:rPr lang="en-US" sz="2200" dirty="0">
                <a:solidFill>
                  <a:srgbClr val="000000"/>
                </a:solidFill>
                <a:effectLst/>
                <a:latin typeface="Arial"/>
                <a:ea typeface="Helvetica Neue"/>
                <a:cs typeface="Arial"/>
              </a:rPr>
              <a:t>What is considered an appropriate way of greeting, </a:t>
            </a:r>
            <a:r>
              <a:rPr lang="en-US" sz="2200" dirty="0">
                <a:solidFill>
                  <a:srgbClr val="000000"/>
                </a:solidFill>
                <a:latin typeface="Arial"/>
                <a:ea typeface="Helvetica Neue"/>
                <a:cs typeface="Arial"/>
              </a:rPr>
              <a:t> </a:t>
            </a:r>
            <a:r>
              <a:rPr lang="en-US" sz="2200" dirty="0">
                <a:solidFill>
                  <a:srgbClr val="000000"/>
                </a:solidFill>
                <a:effectLst/>
                <a:latin typeface="Arial"/>
                <a:ea typeface="Helvetica Neue"/>
                <a:cs typeface="Arial"/>
              </a:rPr>
              <a:t>speaking, </a:t>
            </a:r>
            <a:r>
              <a:rPr lang="en-US" sz="2200" dirty="0">
                <a:solidFill>
                  <a:srgbClr val="000000"/>
                </a:solidFill>
                <a:latin typeface="Arial"/>
                <a:ea typeface="Helvetica Neue"/>
                <a:cs typeface="Arial"/>
              </a:rPr>
              <a:t>and </a:t>
            </a:r>
            <a:r>
              <a:rPr lang="en-US" sz="2200" dirty="0">
                <a:solidFill>
                  <a:srgbClr val="000000"/>
                </a:solidFill>
                <a:effectLst/>
                <a:latin typeface="Arial"/>
                <a:ea typeface="Helvetica Neue"/>
                <a:cs typeface="Arial"/>
              </a:rPr>
              <a:t>listening to children?</a:t>
            </a:r>
          </a:p>
        </p:txBody>
      </p:sp>
      <p:sp>
        <p:nvSpPr>
          <p:cNvPr id="28" name="Speech Bubble: Rectangle with Corners Rounded 27">
            <a:extLst>
              <a:ext uri="{FF2B5EF4-FFF2-40B4-BE49-F238E27FC236}">
                <a16:creationId xmlns:a16="http://schemas.microsoft.com/office/drawing/2014/main" id="{A06C331E-CE6D-B8A1-E371-F704C04E01BF}"/>
              </a:ext>
            </a:extLst>
          </p:cNvPr>
          <p:cNvSpPr/>
          <p:nvPr/>
        </p:nvSpPr>
        <p:spPr>
          <a:xfrm>
            <a:off x="4630123" y="1917426"/>
            <a:ext cx="3120572" cy="2750725"/>
          </a:xfrm>
          <a:prstGeom prst="wedgeRoundRectCallout">
            <a:avLst>
              <a:gd name="adj1" fmla="val 9400"/>
              <a:gd name="adj2" fmla="val 61972"/>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lnSpc>
                <a:spcPct val="107000"/>
              </a:lnSpc>
              <a:spcAft>
                <a:spcPts val="800"/>
              </a:spcAft>
            </a:pPr>
            <a:r>
              <a:rPr lang="en-US" sz="2200" dirty="0">
                <a:solidFill>
                  <a:srgbClr val="000000"/>
                </a:solidFill>
                <a:effectLst/>
                <a:latin typeface="Arial"/>
                <a:ea typeface="Helvetica Neue"/>
                <a:cs typeface="Arial"/>
              </a:rPr>
              <a:t>Are there differences in how adults communicate with </a:t>
            </a:r>
            <a:r>
              <a:rPr lang="en-US" sz="2200" dirty="0">
                <a:solidFill>
                  <a:srgbClr val="000000"/>
                </a:solidFill>
                <a:latin typeface="Arial"/>
                <a:ea typeface="Helvetica Neue"/>
                <a:cs typeface="Arial"/>
              </a:rPr>
              <a:t>children based</a:t>
            </a:r>
            <a:r>
              <a:rPr lang="en-US" sz="2200" dirty="0">
                <a:solidFill>
                  <a:srgbClr val="000000"/>
                </a:solidFill>
                <a:effectLst/>
                <a:latin typeface="Arial"/>
                <a:ea typeface="Helvetica Neue"/>
                <a:cs typeface="Arial"/>
              </a:rPr>
              <a:t> on age</a:t>
            </a:r>
            <a:r>
              <a:rPr lang="en-US" sz="2200" dirty="0">
                <a:solidFill>
                  <a:srgbClr val="000000"/>
                </a:solidFill>
                <a:latin typeface="Arial"/>
                <a:ea typeface="Helvetica Neue"/>
                <a:cs typeface="Arial"/>
              </a:rPr>
              <a:t>, gender or other characteristics</a:t>
            </a:r>
            <a:r>
              <a:rPr lang="en-US" sz="2200" dirty="0">
                <a:solidFill>
                  <a:srgbClr val="000000"/>
                </a:solidFill>
                <a:effectLst/>
                <a:latin typeface="Arial"/>
                <a:ea typeface="Helvetica Neue"/>
                <a:cs typeface="Arial"/>
              </a:rPr>
              <a:t>?</a:t>
            </a:r>
          </a:p>
        </p:txBody>
      </p:sp>
      <p:sp>
        <p:nvSpPr>
          <p:cNvPr id="29" name="Speech Bubble: Rectangle with Corners Rounded 28">
            <a:extLst>
              <a:ext uri="{FF2B5EF4-FFF2-40B4-BE49-F238E27FC236}">
                <a16:creationId xmlns:a16="http://schemas.microsoft.com/office/drawing/2014/main" id="{A9FBB8ED-908F-3040-F796-824B07CC620D}"/>
              </a:ext>
            </a:extLst>
          </p:cNvPr>
          <p:cNvSpPr/>
          <p:nvPr/>
        </p:nvSpPr>
        <p:spPr>
          <a:xfrm>
            <a:off x="8222243" y="1917426"/>
            <a:ext cx="3120572" cy="2750725"/>
          </a:xfrm>
          <a:prstGeom prst="wedgeRoundRectCallout">
            <a:avLst>
              <a:gd name="adj1" fmla="val 42423"/>
              <a:gd name="adj2" fmla="val 63028"/>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pPr>
            <a:r>
              <a:rPr lang="en-US" sz="2200" dirty="0">
                <a:solidFill>
                  <a:srgbClr val="000000"/>
                </a:solidFill>
                <a:effectLst/>
                <a:latin typeface="Arial" panose="020B0604020202020204" pitchFamily="34" charset="0"/>
                <a:ea typeface="Helvetica Neue"/>
                <a:cs typeface="Arial" panose="020B0604020202020204" pitchFamily="34" charset="0"/>
              </a:rPr>
              <a:t>Are children encouraged to express their ideas, views and opinions?</a:t>
            </a:r>
          </a:p>
        </p:txBody>
      </p:sp>
      <p:grpSp>
        <p:nvGrpSpPr>
          <p:cNvPr id="30" name="Group 29">
            <a:extLst>
              <a:ext uri="{FF2B5EF4-FFF2-40B4-BE49-F238E27FC236}">
                <a16:creationId xmlns:a16="http://schemas.microsoft.com/office/drawing/2014/main" id="{E76D09ED-3C1E-C77F-43F3-54F6FE59C2A4}"/>
              </a:ext>
            </a:extLst>
          </p:cNvPr>
          <p:cNvGrpSpPr/>
          <p:nvPr/>
        </p:nvGrpSpPr>
        <p:grpSpPr>
          <a:xfrm>
            <a:off x="7016916" y="4332700"/>
            <a:ext cx="4308499" cy="1975956"/>
            <a:chOff x="4101417" y="4550496"/>
            <a:chExt cx="4284315" cy="1964865"/>
          </a:xfrm>
          <a:solidFill>
            <a:schemeClr val="accent3">
              <a:lumMod val="75000"/>
            </a:schemeClr>
          </a:solidFill>
        </p:grpSpPr>
        <p:grpSp>
          <p:nvGrpSpPr>
            <p:cNvPr id="31" name="Group 30">
              <a:extLst>
                <a:ext uri="{FF2B5EF4-FFF2-40B4-BE49-F238E27FC236}">
                  <a16:creationId xmlns:a16="http://schemas.microsoft.com/office/drawing/2014/main" id="{48355D54-CBBB-9355-162F-DA79B86BE35D}"/>
                </a:ext>
              </a:extLst>
            </p:cNvPr>
            <p:cNvGrpSpPr/>
            <p:nvPr/>
          </p:nvGrpSpPr>
          <p:grpSpPr>
            <a:xfrm>
              <a:off x="5026136" y="4550496"/>
              <a:ext cx="2351206" cy="1964865"/>
              <a:chOff x="6753502" y="4766094"/>
              <a:chExt cx="1164705" cy="1044047"/>
            </a:xfrm>
            <a:grpFill/>
          </p:grpSpPr>
          <p:grpSp>
            <p:nvGrpSpPr>
              <p:cNvPr id="47" name="Group 46">
                <a:extLst>
                  <a:ext uri="{FF2B5EF4-FFF2-40B4-BE49-F238E27FC236}">
                    <a16:creationId xmlns:a16="http://schemas.microsoft.com/office/drawing/2014/main" id="{8BB841CA-99B1-B46A-E6E5-56380FF47C40}"/>
                  </a:ext>
                </a:extLst>
              </p:cNvPr>
              <p:cNvGrpSpPr/>
              <p:nvPr/>
            </p:nvGrpSpPr>
            <p:grpSpPr>
              <a:xfrm>
                <a:off x="6753502" y="5024349"/>
                <a:ext cx="500332" cy="459236"/>
                <a:chOff x="6376458" y="4851543"/>
                <a:chExt cx="774687" cy="711057"/>
              </a:xfrm>
              <a:grpFill/>
            </p:grpSpPr>
            <p:sp>
              <p:nvSpPr>
                <p:cNvPr id="54" name="Trapezoid 53">
                  <a:extLst>
                    <a:ext uri="{FF2B5EF4-FFF2-40B4-BE49-F238E27FC236}">
                      <a16:creationId xmlns:a16="http://schemas.microsoft.com/office/drawing/2014/main" id="{E343C8DA-9A3C-AC87-4CB6-AAE5A9BE7BC6}"/>
                    </a:ext>
                  </a:extLst>
                </p:cNvPr>
                <p:cNvSpPr/>
                <p:nvPr/>
              </p:nvSpPr>
              <p:spPr>
                <a:xfrm>
                  <a:off x="6376458" y="4851543"/>
                  <a:ext cx="774687" cy="311188"/>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5" name="Rectangle 54">
                  <a:extLst>
                    <a:ext uri="{FF2B5EF4-FFF2-40B4-BE49-F238E27FC236}">
                      <a16:creationId xmlns:a16="http://schemas.microsoft.com/office/drawing/2014/main" id="{B89ED8FE-1443-892C-880A-028EE9A77E3B}"/>
                    </a:ext>
                  </a:extLst>
                </p:cNvPr>
                <p:cNvSpPr/>
                <p:nvPr/>
              </p:nvSpPr>
              <p:spPr>
                <a:xfrm>
                  <a:off x="6443558" y="5162731"/>
                  <a:ext cx="640487" cy="3998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48" name="Group 47">
                <a:extLst>
                  <a:ext uri="{FF2B5EF4-FFF2-40B4-BE49-F238E27FC236}">
                    <a16:creationId xmlns:a16="http://schemas.microsoft.com/office/drawing/2014/main" id="{3BA1A633-BD40-AEB9-2B57-B4C20FDBDCE0}"/>
                  </a:ext>
                </a:extLst>
              </p:cNvPr>
              <p:cNvGrpSpPr/>
              <p:nvPr/>
            </p:nvGrpSpPr>
            <p:grpSpPr>
              <a:xfrm>
                <a:off x="7300192" y="4766094"/>
                <a:ext cx="500332" cy="459236"/>
                <a:chOff x="6376458" y="4851543"/>
                <a:chExt cx="774687" cy="711057"/>
              </a:xfrm>
              <a:grpFill/>
            </p:grpSpPr>
            <p:sp>
              <p:nvSpPr>
                <p:cNvPr id="52" name="Trapezoid 51">
                  <a:extLst>
                    <a:ext uri="{FF2B5EF4-FFF2-40B4-BE49-F238E27FC236}">
                      <a16:creationId xmlns:a16="http://schemas.microsoft.com/office/drawing/2014/main" id="{237E2302-FF67-C471-B79F-49290849D733}"/>
                    </a:ext>
                  </a:extLst>
                </p:cNvPr>
                <p:cNvSpPr/>
                <p:nvPr/>
              </p:nvSpPr>
              <p:spPr>
                <a:xfrm>
                  <a:off x="6376458" y="4851543"/>
                  <a:ext cx="774687" cy="311188"/>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3" name="Rectangle 52">
                  <a:extLst>
                    <a:ext uri="{FF2B5EF4-FFF2-40B4-BE49-F238E27FC236}">
                      <a16:creationId xmlns:a16="http://schemas.microsoft.com/office/drawing/2014/main" id="{F9CBC69B-34B9-CFC2-3BA5-3D45E11162E5}"/>
                    </a:ext>
                  </a:extLst>
                </p:cNvPr>
                <p:cNvSpPr/>
                <p:nvPr/>
              </p:nvSpPr>
              <p:spPr>
                <a:xfrm>
                  <a:off x="6443558" y="5162731"/>
                  <a:ext cx="640487" cy="3998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49" name="Group 48">
                <a:extLst>
                  <a:ext uri="{FF2B5EF4-FFF2-40B4-BE49-F238E27FC236}">
                    <a16:creationId xmlns:a16="http://schemas.microsoft.com/office/drawing/2014/main" id="{423239D2-EBCD-3A40-A154-0EBFFCA5D92D}"/>
                  </a:ext>
                </a:extLst>
              </p:cNvPr>
              <p:cNvGrpSpPr/>
              <p:nvPr/>
            </p:nvGrpSpPr>
            <p:grpSpPr>
              <a:xfrm>
                <a:off x="7417875" y="5350905"/>
                <a:ext cx="500332" cy="459236"/>
                <a:chOff x="6376458" y="4851543"/>
                <a:chExt cx="774687" cy="711057"/>
              </a:xfrm>
              <a:grpFill/>
            </p:grpSpPr>
            <p:sp>
              <p:nvSpPr>
                <p:cNvPr id="50" name="Trapezoid 49">
                  <a:extLst>
                    <a:ext uri="{FF2B5EF4-FFF2-40B4-BE49-F238E27FC236}">
                      <a16:creationId xmlns:a16="http://schemas.microsoft.com/office/drawing/2014/main" id="{5A7CD730-85DE-B6D3-0C4F-E4549D7294A6}"/>
                    </a:ext>
                  </a:extLst>
                </p:cNvPr>
                <p:cNvSpPr/>
                <p:nvPr/>
              </p:nvSpPr>
              <p:spPr>
                <a:xfrm>
                  <a:off x="6376458" y="4851543"/>
                  <a:ext cx="774687" cy="311188"/>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1" name="Rectangle 50">
                  <a:extLst>
                    <a:ext uri="{FF2B5EF4-FFF2-40B4-BE49-F238E27FC236}">
                      <a16:creationId xmlns:a16="http://schemas.microsoft.com/office/drawing/2014/main" id="{4E8CCE1A-AD6F-22D3-1E56-4985BB55D708}"/>
                    </a:ext>
                  </a:extLst>
                </p:cNvPr>
                <p:cNvSpPr/>
                <p:nvPr/>
              </p:nvSpPr>
              <p:spPr>
                <a:xfrm>
                  <a:off x="6443558" y="5162731"/>
                  <a:ext cx="640487" cy="3998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grpSp>
          <p:nvGrpSpPr>
            <p:cNvPr id="32" name="Group 31">
              <a:extLst>
                <a:ext uri="{FF2B5EF4-FFF2-40B4-BE49-F238E27FC236}">
                  <a16:creationId xmlns:a16="http://schemas.microsoft.com/office/drawing/2014/main" id="{6E49885D-2DC2-D57D-9F91-9576AD1AB3DF}"/>
                </a:ext>
              </a:extLst>
            </p:cNvPr>
            <p:cNvGrpSpPr/>
            <p:nvPr/>
          </p:nvGrpSpPr>
          <p:grpSpPr>
            <a:xfrm>
              <a:off x="7588004" y="5066329"/>
              <a:ext cx="253795" cy="564154"/>
              <a:chOff x="7123547" y="4391502"/>
              <a:chExt cx="671707" cy="1493118"/>
            </a:xfrm>
            <a:grpFill/>
          </p:grpSpPr>
          <p:sp>
            <p:nvSpPr>
              <p:cNvPr id="45" name="Round Same Side Corner Rectangle 46">
                <a:extLst>
                  <a:ext uri="{FF2B5EF4-FFF2-40B4-BE49-F238E27FC236}">
                    <a16:creationId xmlns:a16="http://schemas.microsoft.com/office/drawing/2014/main" id="{489D4D91-46AC-8017-9038-7E4FAB182A4B}"/>
                  </a:ext>
                </a:extLst>
              </p:cNvPr>
              <p:cNvSpPr/>
              <p:nvPr/>
            </p:nvSpPr>
            <p:spPr>
              <a:xfrm>
                <a:off x="7128473" y="5178575"/>
                <a:ext cx="664157" cy="7060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6" name="Oval 45">
                <a:extLst>
                  <a:ext uri="{FF2B5EF4-FFF2-40B4-BE49-F238E27FC236}">
                    <a16:creationId xmlns:a16="http://schemas.microsoft.com/office/drawing/2014/main" id="{2A951F3B-1F68-A0D7-4EFA-C04814D9FBEE}"/>
                  </a:ext>
                </a:extLst>
              </p:cNvPr>
              <p:cNvSpPr/>
              <p:nvPr/>
            </p:nvSpPr>
            <p:spPr>
              <a:xfrm>
                <a:off x="7123547" y="4391502"/>
                <a:ext cx="671707" cy="6717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3" name="Group 32">
              <a:extLst>
                <a:ext uri="{FF2B5EF4-FFF2-40B4-BE49-F238E27FC236}">
                  <a16:creationId xmlns:a16="http://schemas.microsoft.com/office/drawing/2014/main" id="{61159011-51A2-F733-69F0-0666ACC8E3BE}"/>
                </a:ext>
              </a:extLst>
            </p:cNvPr>
            <p:cNvGrpSpPr/>
            <p:nvPr/>
          </p:nvGrpSpPr>
          <p:grpSpPr>
            <a:xfrm>
              <a:off x="4101417" y="5215021"/>
              <a:ext cx="253795" cy="564154"/>
              <a:chOff x="7123547" y="4391502"/>
              <a:chExt cx="671707" cy="1493118"/>
            </a:xfrm>
            <a:grpFill/>
          </p:grpSpPr>
          <p:sp>
            <p:nvSpPr>
              <p:cNvPr id="43" name="Round Same Side Corner Rectangle 46">
                <a:extLst>
                  <a:ext uri="{FF2B5EF4-FFF2-40B4-BE49-F238E27FC236}">
                    <a16:creationId xmlns:a16="http://schemas.microsoft.com/office/drawing/2014/main" id="{282AC1DD-4455-B1F4-57F3-63B2F46CCE81}"/>
                  </a:ext>
                </a:extLst>
              </p:cNvPr>
              <p:cNvSpPr/>
              <p:nvPr/>
            </p:nvSpPr>
            <p:spPr>
              <a:xfrm>
                <a:off x="7128473" y="5178575"/>
                <a:ext cx="664157" cy="7060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4" name="Oval 43">
                <a:extLst>
                  <a:ext uri="{FF2B5EF4-FFF2-40B4-BE49-F238E27FC236}">
                    <a16:creationId xmlns:a16="http://schemas.microsoft.com/office/drawing/2014/main" id="{34064A4B-A8C6-7227-953E-116D74869F36}"/>
                  </a:ext>
                </a:extLst>
              </p:cNvPr>
              <p:cNvSpPr/>
              <p:nvPr/>
            </p:nvSpPr>
            <p:spPr>
              <a:xfrm>
                <a:off x="7123547" y="4391502"/>
                <a:ext cx="671707" cy="6717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4" name="Group 33">
              <a:extLst>
                <a:ext uri="{FF2B5EF4-FFF2-40B4-BE49-F238E27FC236}">
                  <a16:creationId xmlns:a16="http://schemas.microsoft.com/office/drawing/2014/main" id="{1877B3AE-DE06-3802-9E51-A8D008995522}"/>
                </a:ext>
              </a:extLst>
            </p:cNvPr>
            <p:cNvGrpSpPr/>
            <p:nvPr/>
          </p:nvGrpSpPr>
          <p:grpSpPr>
            <a:xfrm>
              <a:off x="4578273" y="5579731"/>
              <a:ext cx="253795" cy="564154"/>
              <a:chOff x="7123547" y="4391502"/>
              <a:chExt cx="671707" cy="1493118"/>
            </a:xfrm>
            <a:grpFill/>
          </p:grpSpPr>
          <p:sp>
            <p:nvSpPr>
              <p:cNvPr id="41" name="Round Same Side Corner Rectangle 46">
                <a:extLst>
                  <a:ext uri="{FF2B5EF4-FFF2-40B4-BE49-F238E27FC236}">
                    <a16:creationId xmlns:a16="http://schemas.microsoft.com/office/drawing/2014/main" id="{39481F6C-B039-4CE9-7680-9C00FCD4CC3A}"/>
                  </a:ext>
                </a:extLst>
              </p:cNvPr>
              <p:cNvSpPr/>
              <p:nvPr/>
            </p:nvSpPr>
            <p:spPr>
              <a:xfrm>
                <a:off x="7128473" y="5178575"/>
                <a:ext cx="664157" cy="7060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2" name="Oval 41">
                <a:extLst>
                  <a:ext uri="{FF2B5EF4-FFF2-40B4-BE49-F238E27FC236}">
                    <a16:creationId xmlns:a16="http://schemas.microsoft.com/office/drawing/2014/main" id="{7E42F8F6-E691-ED15-E193-8E25AFD52CC8}"/>
                  </a:ext>
                </a:extLst>
              </p:cNvPr>
              <p:cNvSpPr/>
              <p:nvPr/>
            </p:nvSpPr>
            <p:spPr>
              <a:xfrm>
                <a:off x="7123547" y="4391502"/>
                <a:ext cx="671707" cy="6717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5" name="Group 34">
              <a:extLst>
                <a:ext uri="{FF2B5EF4-FFF2-40B4-BE49-F238E27FC236}">
                  <a16:creationId xmlns:a16="http://schemas.microsoft.com/office/drawing/2014/main" id="{2BB67B2E-2F5C-D260-283F-7589BDC19180}"/>
                </a:ext>
              </a:extLst>
            </p:cNvPr>
            <p:cNvGrpSpPr/>
            <p:nvPr/>
          </p:nvGrpSpPr>
          <p:grpSpPr>
            <a:xfrm>
              <a:off x="5969102" y="5951207"/>
              <a:ext cx="253795" cy="564154"/>
              <a:chOff x="7123547" y="4391502"/>
              <a:chExt cx="671707" cy="1493118"/>
            </a:xfrm>
            <a:grpFill/>
          </p:grpSpPr>
          <p:sp>
            <p:nvSpPr>
              <p:cNvPr id="39" name="Round Same Side Corner Rectangle 46">
                <a:extLst>
                  <a:ext uri="{FF2B5EF4-FFF2-40B4-BE49-F238E27FC236}">
                    <a16:creationId xmlns:a16="http://schemas.microsoft.com/office/drawing/2014/main" id="{6F464B6E-8ABF-9A56-4CC0-4FCAA8470E06}"/>
                  </a:ext>
                </a:extLst>
              </p:cNvPr>
              <p:cNvSpPr/>
              <p:nvPr/>
            </p:nvSpPr>
            <p:spPr>
              <a:xfrm>
                <a:off x="7128473" y="5178575"/>
                <a:ext cx="664157" cy="7060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0" name="Oval 39">
                <a:extLst>
                  <a:ext uri="{FF2B5EF4-FFF2-40B4-BE49-F238E27FC236}">
                    <a16:creationId xmlns:a16="http://schemas.microsoft.com/office/drawing/2014/main" id="{2E4F8BD2-F2D1-8FA7-E34A-0144A3945462}"/>
                  </a:ext>
                </a:extLst>
              </p:cNvPr>
              <p:cNvSpPr/>
              <p:nvPr/>
            </p:nvSpPr>
            <p:spPr>
              <a:xfrm>
                <a:off x="7123547" y="4391502"/>
                <a:ext cx="671707" cy="6717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6" name="Group 35">
              <a:extLst>
                <a:ext uri="{FF2B5EF4-FFF2-40B4-BE49-F238E27FC236}">
                  <a16:creationId xmlns:a16="http://schemas.microsoft.com/office/drawing/2014/main" id="{C61340CA-21ED-D269-A675-965DB3702088}"/>
                </a:ext>
              </a:extLst>
            </p:cNvPr>
            <p:cNvGrpSpPr/>
            <p:nvPr/>
          </p:nvGrpSpPr>
          <p:grpSpPr>
            <a:xfrm>
              <a:off x="8131937" y="5424552"/>
              <a:ext cx="253795" cy="564154"/>
              <a:chOff x="7123547" y="4391502"/>
              <a:chExt cx="671707" cy="1493118"/>
            </a:xfrm>
            <a:grpFill/>
          </p:grpSpPr>
          <p:sp>
            <p:nvSpPr>
              <p:cNvPr id="37" name="Round Same Side Corner Rectangle 46">
                <a:extLst>
                  <a:ext uri="{FF2B5EF4-FFF2-40B4-BE49-F238E27FC236}">
                    <a16:creationId xmlns:a16="http://schemas.microsoft.com/office/drawing/2014/main" id="{B1132582-A39B-4F73-6B35-53B5B3184104}"/>
                  </a:ext>
                </a:extLst>
              </p:cNvPr>
              <p:cNvSpPr/>
              <p:nvPr/>
            </p:nvSpPr>
            <p:spPr>
              <a:xfrm>
                <a:off x="7128473" y="5178575"/>
                <a:ext cx="664157" cy="7060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8" name="Oval 37">
                <a:extLst>
                  <a:ext uri="{FF2B5EF4-FFF2-40B4-BE49-F238E27FC236}">
                    <a16:creationId xmlns:a16="http://schemas.microsoft.com/office/drawing/2014/main" id="{A19C9F29-9AD8-2E6A-28E8-7476B6B17671}"/>
                  </a:ext>
                </a:extLst>
              </p:cNvPr>
              <p:cNvSpPr/>
              <p:nvPr/>
            </p:nvSpPr>
            <p:spPr>
              <a:xfrm>
                <a:off x="7123547" y="4391502"/>
                <a:ext cx="671707" cy="6717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Tree>
    <p:extLst>
      <p:ext uri="{BB962C8B-B14F-4D97-AF65-F5344CB8AC3E}">
        <p14:creationId xmlns:p14="http://schemas.microsoft.com/office/powerpoint/2010/main" val="5839985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72">
            <a:extLst>
              <a:ext uri="{FF2B5EF4-FFF2-40B4-BE49-F238E27FC236}">
                <a16:creationId xmlns:a16="http://schemas.microsoft.com/office/drawing/2014/main" id="{C39DACB9-6A7D-BF3C-E76A-FD961D68A402}"/>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30909334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Rounded Corners 19">
            <a:extLst>
              <a:ext uri="{FF2B5EF4-FFF2-40B4-BE49-F238E27FC236}">
                <a16:creationId xmlns:a16="http://schemas.microsoft.com/office/drawing/2014/main" id="{4F065B7F-D623-7F9E-0A97-55E3C363F146}"/>
              </a:ext>
            </a:extLst>
          </p:cNvPr>
          <p:cNvSpPr/>
          <p:nvPr/>
        </p:nvSpPr>
        <p:spPr>
          <a:xfrm>
            <a:off x="4276577" y="1809750"/>
            <a:ext cx="7077223" cy="4000500"/>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B7FA75F-5398-47E2-2C15-74E0A5E2C9B3}"/>
              </a:ext>
            </a:extLst>
          </p:cNvPr>
          <p:cNvSpPr>
            <a:spLocks noGrp="1"/>
          </p:cNvSpPr>
          <p:nvPr>
            <p:ph type="title"/>
          </p:nvPr>
        </p:nvSpPr>
        <p:spPr/>
        <p:txBody>
          <a:bodyPr/>
          <a:lstStyle/>
          <a:p>
            <a:r>
              <a:rPr lang="en-GB" dirty="0"/>
              <a:t>Child participation principle</a:t>
            </a:r>
            <a:endParaRPr lang="en-BE"/>
          </a:p>
        </p:txBody>
      </p:sp>
      <p:sp>
        <p:nvSpPr>
          <p:cNvPr id="38" name="TextBox 37">
            <a:extLst>
              <a:ext uri="{FF2B5EF4-FFF2-40B4-BE49-F238E27FC236}">
                <a16:creationId xmlns:a16="http://schemas.microsoft.com/office/drawing/2014/main" id="{E7CA5991-93EB-7651-E31A-C1DF714A179C}"/>
              </a:ext>
            </a:extLst>
          </p:cNvPr>
          <p:cNvSpPr txBox="1"/>
          <p:nvPr/>
        </p:nvSpPr>
        <p:spPr>
          <a:xfrm>
            <a:off x="6234349" y="2331057"/>
            <a:ext cx="4196286" cy="3046988"/>
          </a:xfrm>
          <a:prstGeom prst="rect">
            <a:avLst/>
          </a:prstGeom>
          <a:noFill/>
        </p:spPr>
        <p:txBody>
          <a:bodyPr wrap="square" lIns="91440" tIns="45720" rIns="91440" bIns="45720" rtlCol="0" anchor="t">
            <a:spAutoFit/>
          </a:bodyPr>
          <a:lstStyle/>
          <a:p>
            <a:pPr algn="ctr"/>
            <a:r>
              <a:rPr lang="en-GB" sz="3200" b="1" dirty="0">
                <a:latin typeface="Arial"/>
                <a:cs typeface="Arial"/>
              </a:rPr>
              <a:t>Adapt</a:t>
            </a:r>
            <a:r>
              <a:rPr lang="en-GB" sz="3200" dirty="0">
                <a:latin typeface="Arial"/>
                <a:cs typeface="Arial"/>
              </a:rPr>
              <a:t> communication style based on cultural perspectives</a:t>
            </a:r>
          </a:p>
          <a:p>
            <a:pPr algn="ctr"/>
            <a:endParaRPr lang="en-GB" sz="3200" dirty="0">
              <a:latin typeface="Arial" panose="020B0604020202020204" pitchFamily="34" charset="0"/>
              <a:cs typeface="Arial" panose="020B0604020202020204" pitchFamily="34" charset="0"/>
            </a:endParaRPr>
          </a:p>
          <a:p>
            <a:pPr algn="ctr"/>
            <a:r>
              <a:rPr lang="en-GB" sz="3200" b="1" dirty="0">
                <a:latin typeface="Arial"/>
                <a:cs typeface="Arial"/>
              </a:rPr>
              <a:t>Always</a:t>
            </a:r>
            <a:r>
              <a:rPr lang="en-GB" sz="3200" dirty="0">
                <a:latin typeface="Arial"/>
                <a:cs typeface="Arial"/>
              </a:rPr>
              <a:t> encourage child participation</a:t>
            </a:r>
            <a:endParaRPr lang="en-BE" sz="3200" dirty="0">
              <a:latin typeface="Arial"/>
              <a:cs typeface="Arial"/>
            </a:endParaRPr>
          </a:p>
        </p:txBody>
      </p:sp>
      <p:grpSp>
        <p:nvGrpSpPr>
          <p:cNvPr id="21" name="Group 20">
            <a:extLst>
              <a:ext uri="{FF2B5EF4-FFF2-40B4-BE49-F238E27FC236}">
                <a16:creationId xmlns:a16="http://schemas.microsoft.com/office/drawing/2014/main" id="{AFBD30B9-46B0-E759-5D61-AF5203CF6F1D}"/>
              </a:ext>
            </a:extLst>
          </p:cNvPr>
          <p:cNvGrpSpPr/>
          <p:nvPr/>
        </p:nvGrpSpPr>
        <p:grpSpPr>
          <a:xfrm>
            <a:off x="1542632" y="2331057"/>
            <a:ext cx="3947743" cy="2950667"/>
            <a:chOff x="1656933" y="2686050"/>
            <a:chExt cx="3472792" cy="2595674"/>
          </a:xfrm>
        </p:grpSpPr>
        <p:grpSp>
          <p:nvGrpSpPr>
            <p:cNvPr id="5" name="Google Shape;314;p4">
              <a:extLst>
                <a:ext uri="{FF2B5EF4-FFF2-40B4-BE49-F238E27FC236}">
                  <a16:creationId xmlns:a16="http://schemas.microsoft.com/office/drawing/2014/main" id="{B6599CF2-3FF3-1BE6-BE9E-6415CAEBEA21}"/>
                </a:ext>
              </a:extLst>
            </p:cNvPr>
            <p:cNvGrpSpPr/>
            <p:nvPr/>
          </p:nvGrpSpPr>
          <p:grpSpPr>
            <a:xfrm>
              <a:off x="1656933" y="3199912"/>
              <a:ext cx="1696479" cy="2081812"/>
              <a:chOff x="3400707" y="1772174"/>
              <a:chExt cx="3124628" cy="3737192"/>
            </a:xfrm>
            <a:solidFill>
              <a:schemeClr val="accent3">
                <a:lumMod val="75000"/>
              </a:schemeClr>
            </a:solidFill>
          </p:grpSpPr>
          <p:sp>
            <p:nvSpPr>
              <p:cNvPr id="6" name="Google Shape;315;p4">
                <a:extLst>
                  <a:ext uri="{FF2B5EF4-FFF2-40B4-BE49-F238E27FC236}">
                    <a16:creationId xmlns:a16="http://schemas.microsoft.com/office/drawing/2014/main" id="{AD9CB5C5-35C4-7DC5-5A41-BD3BD76D6511}"/>
                  </a:ext>
                </a:extLst>
              </p:cNvPr>
              <p:cNvSpPr/>
              <p:nvPr/>
            </p:nvSpPr>
            <p:spPr>
              <a:xfrm>
                <a:off x="3400707" y="2359766"/>
                <a:ext cx="1412240" cy="1412240"/>
              </a:xfrm>
              <a:prstGeom prst="ellipse">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7" name="Google Shape;317;p4">
                <a:extLst>
                  <a:ext uri="{FF2B5EF4-FFF2-40B4-BE49-F238E27FC236}">
                    <a16:creationId xmlns:a16="http://schemas.microsoft.com/office/drawing/2014/main" id="{3E102F11-B3B0-8025-C024-24C593CD8C76}"/>
                  </a:ext>
                </a:extLst>
              </p:cNvPr>
              <p:cNvSpPr/>
              <p:nvPr/>
            </p:nvSpPr>
            <p:spPr>
              <a:xfrm>
                <a:off x="3400707" y="4048152"/>
                <a:ext cx="1335891" cy="1461214"/>
              </a:xfrm>
              <a:prstGeom prst="round2SameRect">
                <a:avLst>
                  <a:gd name="adj1" fmla="val 50000"/>
                  <a:gd name="adj2" fmla="val 0"/>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8" name="Google Shape;319;p4">
                <a:extLst>
                  <a:ext uri="{FF2B5EF4-FFF2-40B4-BE49-F238E27FC236}">
                    <a16:creationId xmlns:a16="http://schemas.microsoft.com/office/drawing/2014/main" id="{CFB811A9-6F0F-131B-9ABE-EC89FD113C36}"/>
                  </a:ext>
                </a:extLst>
              </p:cNvPr>
              <p:cNvSpPr/>
              <p:nvPr/>
            </p:nvSpPr>
            <p:spPr>
              <a:xfrm>
                <a:off x="4351096" y="2702772"/>
                <a:ext cx="771005" cy="771004"/>
              </a:xfrm>
              <a:prstGeom prst="chord">
                <a:avLst>
                  <a:gd name="adj1" fmla="val 2700000"/>
                  <a:gd name="adj2" fmla="val 9734345"/>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9" name="Google Shape;321;p4">
                <a:extLst>
                  <a:ext uri="{FF2B5EF4-FFF2-40B4-BE49-F238E27FC236}">
                    <a16:creationId xmlns:a16="http://schemas.microsoft.com/office/drawing/2014/main" id="{EE6A5896-B77B-62D0-F0CE-41E8C87DE28C}"/>
                  </a:ext>
                </a:extLst>
              </p:cNvPr>
              <p:cNvSpPr/>
              <p:nvPr/>
            </p:nvSpPr>
            <p:spPr>
              <a:xfrm>
                <a:off x="5001335" y="1772174"/>
                <a:ext cx="1524000" cy="1175183"/>
              </a:xfrm>
              <a:prstGeom prst="wedgeRoundRectCallout">
                <a:avLst/>
              </a:prstGeom>
              <a:gr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10" name="Group 9">
              <a:extLst>
                <a:ext uri="{FF2B5EF4-FFF2-40B4-BE49-F238E27FC236}">
                  <a16:creationId xmlns:a16="http://schemas.microsoft.com/office/drawing/2014/main" id="{623AA5DD-BFC0-0899-4475-4F747B3B1285}"/>
                </a:ext>
              </a:extLst>
            </p:cNvPr>
            <p:cNvGrpSpPr/>
            <p:nvPr/>
          </p:nvGrpSpPr>
          <p:grpSpPr>
            <a:xfrm>
              <a:off x="3759131" y="2686050"/>
              <a:ext cx="1370594" cy="2595674"/>
              <a:chOff x="7838339" y="2226754"/>
              <a:chExt cx="1969639" cy="3730164"/>
            </a:xfrm>
            <a:solidFill>
              <a:schemeClr val="accent3">
                <a:lumMod val="75000"/>
              </a:schemeClr>
            </a:solidFill>
          </p:grpSpPr>
          <p:sp>
            <p:nvSpPr>
              <p:cNvPr id="11" name="Round Same Side Corner Rectangle 3">
                <a:extLst>
                  <a:ext uri="{FF2B5EF4-FFF2-40B4-BE49-F238E27FC236}">
                    <a16:creationId xmlns:a16="http://schemas.microsoft.com/office/drawing/2014/main" id="{8954B358-04B8-CBFB-5981-DC189996E7D8}"/>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2" name="Oval 11">
                <a:extLst>
                  <a:ext uri="{FF2B5EF4-FFF2-40B4-BE49-F238E27FC236}">
                    <a16:creationId xmlns:a16="http://schemas.microsoft.com/office/drawing/2014/main" id="{8B21B4B9-6E6F-A658-F63E-EAF2254C7250}"/>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0D668EF9-C175-DAD3-EF1B-176AF223E676}"/>
                  </a:ext>
                </a:extLst>
              </p:cNvPr>
              <p:cNvGrpSpPr/>
              <p:nvPr/>
            </p:nvGrpSpPr>
            <p:grpSpPr>
              <a:xfrm rot="507905">
                <a:off x="7838339" y="3815940"/>
                <a:ext cx="553322" cy="1525212"/>
                <a:chOff x="7916671" y="3937945"/>
                <a:chExt cx="553322" cy="1525212"/>
              </a:xfrm>
              <a:grpFill/>
            </p:grpSpPr>
            <p:sp>
              <p:nvSpPr>
                <p:cNvPr id="17" name="Round Same Side Corner Rectangle 25">
                  <a:extLst>
                    <a:ext uri="{FF2B5EF4-FFF2-40B4-BE49-F238E27FC236}">
                      <a16:creationId xmlns:a16="http://schemas.microsoft.com/office/drawing/2014/main" id="{78874667-7F31-58A7-44D1-0439A79A1E0E}"/>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8" name="Oval 17">
                  <a:extLst>
                    <a:ext uri="{FF2B5EF4-FFF2-40B4-BE49-F238E27FC236}">
                      <a16:creationId xmlns:a16="http://schemas.microsoft.com/office/drawing/2014/main" id="{25870ACC-C1CB-349E-553F-AFBFBF00E9E9}"/>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4" name="Group 13">
                <a:extLst>
                  <a:ext uri="{FF2B5EF4-FFF2-40B4-BE49-F238E27FC236}">
                    <a16:creationId xmlns:a16="http://schemas.microsoft.com/office/drawing/2014/main" id="{0F2E9798-E787-70F2-5002-D4088219A13E}"/>
                  </a:ext>
                </a:extLst>
              </p:cNvPr>
              <p:cNvGrpSpPr/>
              <p:nvPr/>
            </p:nvGrpSpPr>
            <p:grpSpPr>
              <a:xfrm rot="21105829" flipH="1">
                <a:off x="9243874" y="3806245"/>
                <a:ext cx="564104" cy="1525212"/>
                <a:chOff x="7916671" y="3937945"/>
                <a:chExt cx="553322" cy="1525212"/>
              </a:xfrm>
              <a:grpFill/>
            </p:grpSpPr>
            <p:sp>
              <p:nvSpPr>
                <p:cNvPr id="15" name="Round Same Side Corner Rectangle 25">
                  <a:extLst>
                    <a:ext uri="{FF2B5EF4-FFF2-40B4-BE49-F238E27FC236}">
                      <a16:creationId xmlns:a16="http://schemas.microsoft.com/office/drawing/2014/main" id="{86EF5641-5754-36E2-06D0-2AC75724E57D}"/>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6" name="Oval 15">
                  <a:extLst>
                    <a:ext uri="{FF2B5EF4-FFF2-40B4-BE49-F238E27FC236}">
                      <a16:creationId xmlns:a16="http://schemas.microsoft.com/office/drawing/2014/main" id="{4DD5008E-A07E-A73B-DAE8-F1FE136E2843}"/>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grpSp>
    </p:spTree>
    <p:extLst>
      <p:ext uri="{BB962C8B-B14F-4D97-AF65-F5344CB8AC3E}">
        <p14:creationId xmlns:p14="http://schemas.microsoft.com/office/powerpoint/2010/main" val="3976742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1F5A7A33-2FD4-47B8-9BFB-7E6E4EA30D87}"/>
              </a:ext>
            </a:extLst>
          </p:cNvPr>
          <p:cNvCxnSpPr>
            <a:cxnSpLocks/>
          </p:cNvCxnSpPr>
          <p:nvPr/>
        </p:nvCxnSpPr>
        <p:spPr>
          <a:xfrm>
            <a:off x="7911764" y="570272"/>
            <a:ext cx="0" cy="568524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24EEE1C-BE7F-4B6C-BA92-E8B3F36132B2}"/>
              </a:ext>
            </a:extLst>
          </p:cNvPr>
          <p:cNvSpPr txBox="1"/>
          <p:nvPr/>
        </p:nvSpPr>
        <p:spPr>
          <a:xfrm>
            <a:off x="8194090" y="277885"/>
            <a:ext cx="1533440" cy="584775"/>
          </a:xfrm>
          <a:prstGeom prst="rect">
            <a:avLst/>
          </a:prstGeom>
          <a:noFill/>
        </p:spPr>
        <p:txBody>
          <a:bodyPr wrap="square">
            <a:spAutoFit/>
          </a:bodyPr>
          <a:lstStyle/>
          <a:p>
            <a:pPr marL="0" indent="0">
              <a:buNone/>
            </a:pPr>
            <a:r>
              <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rPr>
              <a:t>Opening</a:t>
            </a:r>
          </a:p>
          <a:p>
            <a:pPr marL="0" indent="0">
              <a:buNone/>
            </a:pPr>
            <a:r>
              <a:rPr lang="en-US" sz="1600" i="1" dirty="0">
                <a:solidFill>
                  <a:schemeClr val="bg1"/>
                </a:solidFill>
                <a:effectLst/>
                <a:latin typeface="Arial" panose="020B0604020202020204" pitchFamily="34" charset="0"/>
                <a:ea typeface="Calibri" panose="020F0502020204030204" pitchFamily="34" charset="0"/>
                <a:cs typeface="Arial" panose="020B0604020202020204" pitchFamily="34" charset="0"/>
              </a:rPr>
              <a:t>45 minutes</a:t>
            </a:r>
          </a:p>
        </p:txBody>
      </p:sp>
      <p:sp>
        <p:nvSpPr>
          <p:cNvPr id="16" name="TextBox 15">
            <a:extLst>
              <a:ext uri="{FF2B5EF4-FFF2-40B4-BE49-F238E27FC236}">
                <a16:creationId xmlns:a16="http://schemas.microsoft.com/office/drawing/2014/main" id="{BBFB386E-6551-4A1A-A6BB-9382E7E7FF5C}"/>
              </a:ext>
            </a:extLst>
          </p:cNvPr>
          <p:cNvSpPr txBox="1"/>
          <p:nvPr/>
        </p:nvSpPr>
        <p:spPr>
          <a:xfrm>
            <a:off x="8194090" y="4231278"/>
            <a:ext cx="3284738" cy="830997"/>
          </a:xfrm>
          <a:prstGeom prst="rect">
            <a:avLst/>
          </a:prstGeom>
          <a:noFill/>
        </p:spPr>
        <p:txBody>
          <a:bodyPr wrap="square">
            <a:spAutoFit/>
          </a:bodyPr>
          <a:lstStyle/>
          <a:p>
            <a:pPr marL="0" indent="0">
              <a:buNone/>
            </a:pPr>
            <a:r>
              <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rPr>
              <a:t>How do I adapt communication to the individual child?</a:t>
            </a:r>
          </a:p>
          <a:p>
            <a:pPr marL="0" indent="0">
              <a:buNone/>
            </a:pPr>
            <a:r>
              <a:rPr lang="en-US" sz="1600" i="1" dirty="0">
                <a:solidFill>
                  <a:schemeClr val="bg1"/>
                </a:solidFill>
                <a:latin typeface="Arial" panose="020B0604020202020204" pitchFamily="34" charset="0"/>
                <a:ea typeface="Calibri" panose="020F0502020204030204" pitchFamily="34" charset="0"/>
                <a:cs typeface="Arial" panose="020B0604020202020204" pitchFamily="34" charset="0"/>
              </a:rPr>
              <a:t>2 hours</a:t>
            </a:r>
            <a:endParaRPr lang="en-US" sz="160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733F3946-B216-415C-9730-A510A95A13CA}"/>
              </a:ext>
            </a:extLst>
          </p:cNvPr>
          <p:cNvSpPr txBox="1"/>
          <p:nvPr/>
        </p:nvSpPr>
        <p:spPr>
          <a:xfrm>
            <a:off x="6220286" y="2064396"/>
            <a:ext cx="1349407" cy="338554"/>
          </a:xfrm>
          <a:prstGeom prst="rect">
            <a:avLst/>
          </a:prstGeom>
          <a:noFill/>
        </p:spPr>
        <p:txBody>
          <a:bodyPr wrap="square">
            <a:spAutoFit/>
          </a:bodyPr>
          <a:lstStyle/>
          <a:p>
            <a:pPr marL="0" indent="0" algn="r">
              <a:buNone/>
            </a:pPr>
            <a:r>
              <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rPr>
              <a:t>Break</a:t>
            </a:r>
            <a:endParaRPr lang="en-US" sz="1600" b="1"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176BB8F9-C123-4183-92A9-C60157A708DC}"/>
              </a:ext>
            </a:extLst>
          </p:cNvPr>
          <p:cNvSpPr txBox="1"/>
          <p:nvPr/>
        </p:nvSpPr>
        <p:spPr>
          <a:xfrm>
            <a:off x="8194090" y="1160722"/>
            <a:ext cx="3284738" cy="830997"/>
          </a:xfrm>
          <a:prstGeom prst="rect">
            <a:avLst/>
          </a:prstGeom>
          <a:noFill/>
        </p:spPr>
        <p:txBody>
          <a:bodyPr wrap="square">
            <a:spAutoFit/>
          </a:bodyPr>
          <a:lstStyle/>
          <a:p>
            <a:pPr marL="0" indent="0">
              <a:buNone/>
            </a:pPr>
            <a:r>
              <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rPr>
              <a:t>How should a caseworker prepare to meet with children?</a:t>
            </a:r>
          </a:p>
          <a:p>
            <a:pPr marL="0" indent="0">
              <a:buNone/>
            </a:pPr>
            <a:r>
              <a:rPr lang="en-US" sz="1600" i="1" dirty="0">
                <a:solidFill>
                  <a:schemeClr val="bg1"/>
                </a:solidFill>
                <a:effectLst/>
                <a:latin typeface="Arial" panose="020B0604020202020204" pitchFamily="34" charset="0"/>
                <a:ea typeface="Calibri" panose="020F0502020204030204" pitchFamily="34" charset="0"/>
                <a:cs typeface="Arial" panose="020B0604020202020204" pitchFamily="34" charset="0"/>
              </a:rPr>
              <a:t>1 hour </a:t>
            </a:r>
          </a:p>
        </p:txBody>
      </p:sp>
      <p:sp>
        <p:nvSpPr>
          <p:cNvPr id="19" name="TextBox 18">
            <a:extLst>
              <a:ext uri="{FF2B5EF4-FFF2-40B4-BE49-F238E27FC236}">
                <a16:creationId xmlns:a16="http://schemas.microsoft.com/office/drawing/2014/main" id="{E1ED7D59-DD7D-4D01-8768-ED10E5D40571}"/>
              </a:ext>
            </a:extLst>
          </p:cNvPr>
          <p:cNvSpPr txBox="1"/>
          <p:nvPr/>
        </p:nvSpPr>
        <p:spPr>
          <a:xfrm>
            <a:off x="6220286" y="3671972"/>
            <a:ext cx="1349407" cy="338554"/>
          </a:xfrm>
          <a:prstGeom prst="rect">
            <a:avLst/>
          </a:prstGeom>
          <a:noFill/>
        </p:spPr>
        <p:txBody>
          <a:bodyPr wrap="square">
            <a:spAutoFit/>
          </a:bodyPr>
          <a:lstStyle/>
          <a:p>
            <a:pPr marL="0" indent="0" algn="r">
              <a:buNone/>
            </a:pPr>
            <a:r>
              <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rPr>
              <a:t>Lunch</a:t>
            </a:r>
            <a:endParaRPr lang="en-US" sz="1600" b="1"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D7CB6E16-976A-46E5-817B-4B58ED997934}"/>
              </a:ext>
            </a:extLst>
          </p:cNvPr>
          <p:cNvSpPr txBox="1"/>
          <p:nvPr/>
        </p:nvSpPr>
        <p:spPr>
          <a:xfrm>
            <a:off x="8194090" y="2619763"/>
            <a:ext cx="3284738" cy="830997"/>
          </a:xfrm>
          <a:prstGeom prst="rect">
            <a:avLst/>
          </a:prstGeom>
          <a:noFill/>
        </p:spPr>
        <p:txBody>
          <a:bodyPr wrap="square">
            <a:spAutoFit/>
          </a:bodyPr>
          <a:lstStyle/>
          <a:p>
            <a:pPr marL="0" indent="0">
              <a:buNone/>
            </a:pPr>
            <a:r>
              <a:rPr lang="en-GB" sz="1600" b="1" dirty="0">
                <a:solidFill>
                  <a:schemeClr val="bg1"/>
                </a:solidFill>
                <a:latin typeface="Arial" panose="020B0604020202020204" pitchFamily="34" charset="0"/>
                <a:ea typeface="Calibri" panose="020F0502020204030204" pitchFamily="34" charset="0"/>
                <a:cs typeface="Arial" panose="020B0604020202020204" pitchFamily="34" charset="0"/>
              </a:rPr>
              <a:t>Which communication techniques can I use? </a:t>
            </a:r>
          </a:p>
          <a:p>
            <a:pPr marL="0" indent="0">
              <a:buNone/>
            </a:pPr>
            <a:r>
              <a:rPr lang="en-US" sz="1600" i="1" dirty="0">
                <a:solidFill>
                  <a:schemeClr val="bg1"/>
                </a:solidFill>
                <a:latin typeface="Arial" panose="020B0604020202020204" pitchFamily="34" charset="0"/>
                <a:ea typeface="Calibri" panose="020F0502020204030204" pitchFamily="34" charset="0"/>
                <a:cs typeface="Arial" panose="020B0604020202020204" pitchFamily="34" charset="0"/>
              </a:rPr>
              <a:t>2 hours 30 minutes</a:t>
            </a:r>
            <a:endParaRPr lang="en-US" sz="1600"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9638F6D1-0A37-4F47-96E4-AEF2CAFF1F80}"/>
              </a:ext>
            </a:extLst>
          </p:cNvPr>
          <p:cNvSpPr txBox="1"/>
          <p:nvPr/>
        </p:nvSpPr>
        <p:spPr>
          <a:xfrm>
            <a:off x="6234142" y="5279548"/>
            <a:ext cx="1349407" cy="338554"/>
          </a:xfrm>
          <a:prstGeom prst="rect">
            <a:avLst/>
          </a:prstGeom>
          <a:noFill/>
        </p:spPr>
        <p:txBody>
          <a:bodyPr wrap="square">
            <a:spAutoFit/>
          </a:bodyPr>
          <a:lstStyle/>
          <a:p>
            <a:pPr marL="0" indent="0" algn="r">
              <a:buNone/>
            </a:pPr>
            <a:r>
              <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rPr>
              <a:t>Break</a:t>
            </a:r>
            <a:endParaRPr lang="en-US" sz="1600" b="1" i="1"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AE311838-E39D-459A-A218-83E02F1EE356}"/>
              </a:ext>
            </a:extLst>
          </p:cNvPr>
          <p:cNvSpPr txBox="1"/>
          <p:nvPr/>
        </p:nvSpPr>
        <p:spPr>
          <a:xfrm>
            <a:off x="8194090" y="5935354"/>
            <a:ext cx="3224991" cy="584775"/>
          </a:xfrm>
          <a:prstGeom prst="rect">
            <a:avLst/>
          </a:prstGeom>
          <a:noFill/>
        </p:spPr>
        <p:txBody>
          <a:bodyPr wrap="square">
            <a:spAutoFit/>
          </a:bodyPr>
          <a:lstStyle/>
          <a:p>
            <a:pPr marL="0" indent="0">
              <a:buNone/>
            </a:pPr>
            <a:r>
              <a:rPr lang="en-US" sz="1600" b="1" dirty="0">
                <a:solidFill>
                  <a:schemeClr val="bg1"/>
                </a:solidFill>
                <a:latin typeface="Arial" panose="020B0604020202020204" pitchFamily="34" charset="0"/>
                <a:ea typeface="Calibri" panose="020F0502020204030204" pitchFamily="34" charset="0"/>
                <a:cs typeface="Arial" panose="020B0604020202020204" pitchFamily="34" charset="0"/>
              </a:rPr>
              <a:t>Closing</a:t>
            </a:r>
          </a:p>
          <a:p>
            <a:pPr marL="0" indent="0">
              <a:buNone/>
            </a:pPr>
            <a:r>
              <a:rPr lang="en-US" sz="1600" i="1" dirty="0">
                <a:solidFill>
                  <a:schemeClr val="bg1"/>
                </a:solidFill>
                <a:latin typeface="Arial" panose="020B0604020202020204" pitchFamily="34" charset="0"/>
                <a:ea typeface="Calibri" panose="020F0502020204030204" pitchFamily="34" charset="0"/>
                <a:cs typeface="Arial" panose="020B0604020202020204" pitchFamily="34" charset="0"/>
              </a:rPr>
              <a:t>3</a:t>
            </a:r>
            <a:r>
              <a:rPr lang="en-US" sz="1600" i="1" dirty="0">
                <a:solidFill>
                  <a:schemeClr val="bg1"/>
                </a:solidFill>
                <a:effectLst/>
                <a:latin typeface="Arial" panose="020B0604020202020204" pitchFamily="34" charset="0"/>
                <a:ea typeface="Calibri" panose="020F0502020204030204" pitchFamily="34" charset="0"/>
                <a:cs typeface="Arial" panose="020B0604020202020204" pitchFamily="34" charset="0"/>
              </a:rPr>
              <a:t>0 minutes</a:t>
            </a:r>
          </a:p>
        </p:txBody>
      </p:sp>
      <p:sp>
        <p:nvSpPr>
          <p:cNvPr id="25" name="Hexagon 24">
            <a:extLst>
              <a:ext uri="{FF2B5EF4-FFF2-40B4-BE49-F238E27FC236}">
                <a16:creationId xmlns:a16="http://schemas.microsoft.com/office/drawing/2014/main" id="{37D81114-568C-4AAA-9976-2EB696817307}"/>
              </a:ext>
            </a:extLst>
          </p:cNvPr>
          <p:cNvSpPr/>
          <p:nvPr/>
        </p:nvSpPr>
        <p:spPr>
          <a:xfrm rot="1782986">
            <a:off x="7743967" y="480284"/>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6" name="Hexagon 25">
            <a:extLst>
              <a:ext uri="{FF2B5EF4-FFF2-40B4-BE49-F238E27FC236}">
                <a16:creationId xmlns:a16="http://schemas.microsoft.com/office/drawing/2014/main" id="{F0ED0933-38E5-4291-92C0-36AAF9EA44E0}"/>
              </a:ext>
            </a:extLst>
          </p:cNvPr>
          <p:cNvSpPr/>
          <p:nvPr/>
        </p:nvSpPr>
        <p:spPr>
          <a:xfrm rot="1782986">
            <a:off x="7739846" y="1284652"/>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7" name="Hexagon 26">
            <a:extLst>
              <a:ext uri="{FF2B5EF4-FFF2-40B4-BE49-F238E27FC236}">
                <a16:creationId xmlns:a16="http://schemas.microsoft.com/office/drawing/2014/main" id="{5CC97698-DC01-431C-AEDD-1668768F0EEE}"/>
              </a:ext>
            </a:extLst>
          </p:cNvPr>
          <p:cNvSpPr/>
          <p:nvPr/>
        </p:nvSpPr>
        <p:spPr>
          <a:xfrm rot="1782986">
            <a:off x="7743966" y="2089020"/>
            <a:ext cx="335595" cy="289306"/>
          </a:xfrm>
          <a:prstGeom prst="hexagon">
            <a:avLst>
              <a:gd name="adj" fmla="val 28965"/>
              <a:gd name="vf" fmla="val 11547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8" name="Hexagon 27">
            <a:extLst>
              <a:ext uri="{FF2B5EF4-FFF2-40B4-BE49-F238E27FC236}">
                <a16:creationId xmlns:a16="http://schemas.microsoft.com/office/drawing/2014/main" id="{BA5B85DC-E1FF-4A6D-8A92-F746BD9463B7}"/>
              </a:ext>
            </a:extLst>
          </p:cNvPr>
          <p:cNvSpPr/>
          <p:nvPr/>
        </p:nvSpPr>
        <p:spPr>
          <a:xfrm rot="1782986">
            <a:off x="7739846" y="2893388"/>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29" name="Hexagon 28">
            <a:extLst>
              <a:ext uri="{FF2B5EF4-FFF2-40B4-BE49-F238E27FC236}">
                <a16:creationId xmlns:a16="http://schemas.microsoft.com/office/drawing/2014/main" id="{6E790813-CBBC-4F6E-8474-FED90FEA223A}"/>
              </a:ext>
            </a:extLst>
          </p:cNvPr>
          <p:cNvSpPr/>
          <p:nvPr/>
        </p:nvSpPr>
        <p:spPr>
          <a:xfrm rot="1782986">
            <a:off x="7743967" y="3697756"/>
            <a:ext cx="335595" cy="289306"/>
          </a:xfrm>
          <a:prstGeom prst="hexagon">
            <a:avLst>
              <a:gd name="adj" fmla="val 28965"/>
              <a:gd name="vf" fmla="val 11547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0" name="Hexagon 29">
            <a:extLst>
              <a:ext uri="{FF2B5EF4-FFF2-40B4-BE49-F238E27FC236}">
                <a16:creationId xmlns:a16="http://schemas.microsoft.com/office/drawing/2014/main" id="{23D8AA94-FFBD-4F15-A021-C7F67B4A9317}"/>
              </a:ext>
            </a:extLst>
          </p:cNvPr>
          <p:cNvSpPr/>
          <p:nvPr/>
        </p:nvSpPr>
        <p:spPr>
          <a:xfrm rot="1782986">
            <a:off x="7743968" y="4502124"/>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1" name="Hexagon 30">
            <a:extLst>
              <a:ext uri="{FF2B5EF4-FFF2-40B4-BE49-F238E27FC236}">
                <a16:creationId xmlns:a16="http://schemas.microsoft.com/office/drawing/2014/main" id="{1A21B561-6CC5-4F29-9E34-644CC16CF189}"/>
              </a:ext>
            </a:extLst>
          </p:cNvPr>
          <p:cNvSpPr/>
          <p:nvPr/>
        </p:nvSpPr>
        <p:spPr>
          <a:xfrm rot="1782986">
            <a:off x="7743967" y="5306492"/>
            <a:ext cx="335595" cy="289306"/>
          </a:xfrm>
          <a:prstGeom prst="hexagon">
            <a:avLst>
              <a:gd name="adj" fmla="val 28965"/>
              <a:gd name="vf" fmla="val 11547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3" name="Hexagon 32">
            <a:extLst>
              <a:ext uri="{FF2B5EF4-FFF2-40B4-BE49-F238E27FC236}">
                <a16:creationId xmlns:a16="http://schemas.microsoft.com/office/drawing/2014/main" id="{7FB9D514-CF6E-41F3-A7D1-DE079B808ACA}"/>
              </a:ext>
            </a:extLst>
          </p:cNvPr>
          <p:cNvSpPr/>
          <p:nvPr/>
        </p:nvSpPr>
        <p:spPr>
          <a:xfrm rot="1782986">
            <a:off x="7743967" y="6110860"/>
            <a:ext cx="335595" cy="289306"/>
          </a:xfrm>
          <a:prstGeom prst="hexagon">
            <a:avLst>
              <a:gd name="adj" fmla="val 28965"/>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0" name="Title 9">
            <a:extLst>
              <a:ext uri="{FF2B5EF4-FFF2-40B4-BE49-F238E27FC236}">
                <a16:creationId xmlns:a16="http://schemas.microsoft.com/office/drawing/2014/main" id="{C9F12A12-33F9-440D-9B94-7A07623AD3C3}"/>
              </a:ext>
            </a:extLst>
          </p:cNvPr>
          <p:cNvSpPr>
            <a:spLocks noGrp="1"/>
          </p:cNvSpPr>
          <p:nvPr>
            <p:ph type="title"/>
          </p:nvPr>
        </p:nvSpPr>
        <p:spPr>
          <a:xfrm>
            <a:off x="1028453" y="3198461"/>
            <a:ext cx="4015311" cy="562168"/>
          </a:xfrm>
        </p:spPr>
        <p:txBody>
          <a:bodyPr/>
          <a:lstStyle/>
          <a:p>
            <a:r>
              <a:rPr lang="en-CA" dirty="0"/>
              <a:t>Agenda</a:t>
            </a:r>
          </a:p>
        </p:txBody>
      </p:sp>
    </p:spTree>
    <p:extLst>
      <p:ext uri="{BB962C8B-B14F-4D97-AF65-F5344CB8AC3E}">
        <p14:creationId xmlns:p14="http://schemas.microsoft.com/office/powerpoint/2010/main" val="30905564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20A06-D2CE-9F4F-4EB2-3B4FFE1C42C2}"/>
              </a:ext>
            </a:extLst>
          </p:cNvPr>
          <p:cNvSpPr>
            <a:spLocks noGrp="1"/>
          </p:cNvSpPr>
          <p:nvPr>
            <p:ph type="title"/>
          </p:nvPr>
        </p:nvSpPr>
        <p:spPr/>
        <p:txBody>
          <a:bodyPr/>
          <a:lstStyle/>
          <a:p>
            <a:r>
              <a:rPr lang="en-CA" dirty="0"/>
              <a:t>Plenary discussion</a:t>
            </a:r>
            <a:endParaRPr lang="en-BE"/>
          </a:p>
        </p:txBody>
      </p:sp>
      <p:sp>
        <p:nvSpPr>
          <p:cNvPr id="4" name="Rectangle 3">
            <a:extLst>
              <a:ext uri="{FF2B5EF4-FFF2-40B4-BE49-F238E27FC236}">
                <a16:creationId xmlns:a16="http://schemas.microsoft.com/office/drawing/2014/main" id="{4D93D22D-FB97-0F71-EDA9-70C82D549C62}"/>
              </a:ext>
            </a:extLst>
          </p:cNvPr>
          <p:cNvSpPr/>
          <p:nvPr/>
        </p:nvSpPr>
        <p:spPr>
          <a:xfrm>
            <a:off x="5493897" y="1469472"/>
            <a:ext cx="5754114" cy="456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4000" b="1" dirty="0">
                <a:solidFill>
                  <a:schemeClr val="tx1"/>
                </a:solidFill>
                <a:latin typeface="Arial"/>
                <a:cs typeface="Arial"/>
              </a:rPr>
              <a:t>What are examples of adapting communication styles to a child’s gender, age and/or culture?</a:t>
            </a:r>
            <a:endParaRPr lang="en-BE" sz="4000" b="1" dirty="0">
              <a:solidFill>
                <a:schemeClr val="tx1"/>
              </a:solidFill>
              <a:latin typeface="Arial"/>
              <a:cs typeface="Arial"/>
            </a:endParaRPr>
          </a:p>
        </p:txBody>
      </p:sp>
      <p:grpSp>
        <p:nvGrpSpPr>
          <p:cNvPr id="10" name="Group 9">
            <a:extLst>
              <a:ext uri="{FF2B5EF4-FFF2-40B4-BE49-F238E27FC236}">
                <a16:creationId xmlns:a16="http://schemas.microsoft.com/office/drawing/2014/main" id="{910670E7-995B-F91D-E8F8-61F87F0CBEB9}"/>
              </a:ext>
            </a:extLst>
          </p:cNvPr>
          <p:cNvGrpSpPr/>
          <p:nvPr/>
        </p:nvGrpSpPr>
        <p:grpSpPr>
          <a:xfrm>
            <a:off x="1117683" y="2194390"/>
            <a:ext cx="3415887" cy="2678824"/>
            <a:chOff x="1117683" y="2194390"/>
            <a:chExt cx="3415887" cy="2678824"/>
          </a:xfrm>
          <a:solidFill>
            <a:schemeClr val="accent3">
              <a:lumMod val="75000"/>
            </a:schemeClr>
          </a:solidFill>
        </p:grpSpPr>
        <p:sp>
          <p:nvSpPr>
            <p:cNvPr id="7" name="Speech Bubble: Rectangle with Corners Rounded 6">
              <a:extLst>
                <a:ext uri="{FF2B5EF4-FFF2-40B4-BE49-F238E27FC236}">
                  <a16:creationId xmlns:a16="http://schemas.microsoft.com/office/drawing/2014/main" id="{C09D03BA-A93A-5802-5CA1-52375EC20664}"/>
                </a:ext>
              </a:extLst>
            </p:cNvPr>
            <p:cNvSpPr/>
            <p:nvPr/>
          </p:nvSpPr>
          <p:spPr>
            <a:xfrm>
              <a:off x="1117683" y="2194390"/>
              <a:ext cx="1792248" cy="1200806"/>
            </a:xfrm>
            <a:prstGeom prst="wedgeRoundRectCallout">
              <a:avLst>
                <a:gd name="adj1" fmla="val 19938"/>
                <a:gd name="adj2" fmla="val 69216"/>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8" name="Speech Bubble: Rectangle with Corners Rounded 7">
              <a:extLst>
                <a:ext uri="{FF2B5EF4-FFF2-40B4-BE49-F238E27FC236}">
                  <a16:creationId xmlns:a16="http://schemas.microsoft.com/office/drawing/2014/main" id="{2DA1C411-FD3C-CFB4-E6B8-E6001EAE6D96}"/>
                </a:ext>
              </a:extLst>
            </p:cNvPr>
            <p:cNvSpPr/>
            <p:nvPr/>
          </p:nvSpPr>
          <p:spPr>
            <a:xfrm>
              <a:off x="3240911" y="3671195"/>
              <a:ext cx="1292659" cy="866081"/>
            </a:xfrm>
            <a:prstGeom prst="wedgeRoundRectCallout">
              <a:avLst>
                <a:gd name="adj1" fmla="val -20501"/>
                <a:gd name="adj2" fmla="val 64241"/>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9" name="Speech Bubble: Rectangle with Corners Rounded 8">
              <a:extLst>
                <a:ext uri="{FF2B5EF4-FFF2-40B4-BE49-F238E27FC236}">
                  <a16:creationId xmlns:a16="http://schemas.microsoft.com/office/drawing/2014/main" id="{19B5C023-DA0A-0764-DF3C-AFA3DB2259D9}"/>
                </a:ext>
              </a:extLst>
            </p:cNvPr>
            <p:cNvSpPr/>
            <p:nvPr/>
          </p:nvSpPr>
          <p:spPr>
            <a:xfrm>
              <a:off x="1747778" y="4229639"/>
              <a:ext cx="1097717" cy="643575"/>
            </a:xfrm>
            <a:prstGeom prst="wedgeRoundRectCallout">
              <a:avLst>
                <a:gd name="adj1" fmla="val -20501"/>
                <a:gd name="adj2" fmla="val 84025"/>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7865576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20A06-D2CE-9F4F-4EB2-3B4FFE1C42C2}"/>
              </a:ext>
            </a:extLst>
          </p:cNvPr>
          <p:cNvSpPr>
            <a:spLocks noGrp="1"/>
          </p:cNvSpPr>
          <p:nvPr>
            <p:ph type="title"/>
          </p:nvPr>
        </p:nvSpPr>
        <p:spPr/>
        <p:txBody>
          <a:bodyPr/>
          <a:lstStyle/>
          <a:p>
            <a:r>
              <a:rPr lang="en-CA" dirty="0"/>
              <a:t>Plenary discussion</a:t>
            </a:r>
            <a:endParaRPr lang="en-BE"/>
          </a:p>
        </p:txBody>
      </p:sp>
      <p:sp>
        <p:nvSpPr>
          <p:cNvPr id="4" name="Rectangle 3">
            <a:extLst>
              <a:ext uri="{FF2B5EF4-FFF2-40B4-BE49-F238E27FC236}">
                <a16:creationId xmlns:a16="http://schemas.microsoft.com/office/drawing/2014/main" id="{4D93D22D-FB97-0F71-EDA9-70C82D549C62}"/>
              </a:ext>
            </a:extLst>
          </p:cNvPr>
          <p:cNvSpPr/>
          <p:nvPr/>
        </p:nvSpPr>
        <p:spPr>
          <a:xfrm>
            <a:off x="5493897" y="1469472"/>
            <a:ext cx="5754114" cy="4563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4000" b="1" dirty="0">
                <a:solidFill>
                  <a:schemeClr val="tx1"/>
                </a:solidFill>
                <a:latin typeface="Arial"/>
                <a:cs typeface="Arial"/>
              </a:rPr>
              <a:t>What are examples of adapting communication styles to a child’s age and abilities?</a:t>
            </a:r>
            <a:endParaRPr lang="en-BE" sz="4000" b="1" dirty="0">
              <a:solidFill>
                <a:schemeClr val="tx1"/>
              </a:solidFill>
              <a:latin typeface="Arial"/>
              <a:cs typeface="Arial"/>
            </a:endParaRPr>
          </a:p>
        </p:txBody>
      </p:sp>
      <p:grpSp>
        <p:nvGrpSpPr>
          <p:cNvPr id="10" name="Group 9">
            <a:extLst>
              <a:ext uri="{FF2B5EF4-FFF2-40B4-BE49-F238E27FC236}">
                <a16:creationId xmlns:a16="http://schemas.microsoft.com/office/drawing/2014/main" id="{910670E7-995B-F91D-E8F8-61F87F0CBEB9}"/>
              </a:ext>
            </a:extLst>
          </p:cNvPr>
          <p:cNvGrpSpPr/>
          <p:nvPr/>
        </p:nvGrpSpPr>
        <p:grpSpPr>
          <a:xfrm>
            <a:off x="1117683" y="2194390"/>
            <a:ext cx="3415887" cy="2678824"/>
            <a:chOff x="1117683" y="2194390"/>
            <a:chExt cx="3415887" cy="2678824"/>
          </a:xfrm>
          <a:solidFill>
            <a:schemeClr val="accent3">
              <a:lumMod val="75000"/>
            </a:schemeClr>
          </a:solidFill>
        </p:grpSpPr>
        <p:sp>
          <p:nvSpPr>
            <p:cNvPr id="7" name="Speech Bubble: Rectangle with Corners Rounded 6">
              <a:extLst>
                <a:ext uri="{FF2B5EF4-FFF2-40B4-BE49-F238E27FC236}">
                  <a16:creationId xmlns:a16="http://schemas.microsoft.com/office/drawing/2014/main" id="{C09D03BA-A93A-5802-5CA1-52375EC20664}"/>
                </a:ext>
              </a:extLst>
            </p:cNvPr>
            <p:cNvSpPr/>
            <p:nvPr/>
          </p:nvSpPr>
          <p:spPr>
            <a:xfrm>
              <a:off x="1117683" y="2194390"/>
              <a:ext cx="1792248" cy="1200806"/>
            </a:xfrm>
            <a:prstGeom prst="wedgeRoundRectCallout">
              <a:avLst>
                <a:gd name="adj1" fmla="val 19938"/>
                <a:gd name="adj2" fmla="val 69216"/>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Speech Bubble: Rectangle with Corners Rounded 7">
              <a:extLst>
                <a:ext uri="{FF2B5EF4-FFF2-40B4-BE49-F238E27FC236}">
                  <a16:creationId xmlns:a16="http://schemas.microsoft.com/office/drawing/2014/main" id="{2DA1C411-FD3C-CFB4-E6B8-E6001EAE6D96}"/>
                </a:ext>
              </a:extLst>
            </p:cNvPr>
            <p:cNvSpPr/>
            <p:nvPr/>
          </p:nvSpPr>
          <p:spPr>
            <a:xfrm>
              <a:off x="3240911" y="3671195"/>
              <a:ext cx="1292659" cy="866081"/>
            </a:xfrm>
            <a:prstGeom prst="wedgeRoundRectCallout">
              <a:avLst>
                <a:gd name="adj1" fmla="val -20501"/>
                <a:gd name="adj2" fmla="val 64241"/>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Speech Bubble: Rectangle with Corners Rounded 8">
              <a:extLst>
                <a:ext uri="{FF2B5EF4-FFF2-40B4-BE49-F238E27FC236}">
                  <a16:creationId xmlns:a16="http://schemas.microsoft.com/office/drawing/2014/main" id="{19B5C023-DA0A-0764-DF3C-AFA3DB2259D9}"/>
                </a:ext>
              </a:extLst>
            </p:cNvPr>
            <p:cNvSpPr/>
            <p:nvPr/>
          </p:nvSpPr>
          <p:spPr>
            <a:xfrm>
              <a:off x="1747778" y="4229639"/>
              <a:ext cx="1097717" cy="643575"/>
            </a:xfrm>
            <a:prstGeom prst="wedgeRoundRectCallout">
              <a:avLst>
                <a:gd name="adj1" fmla="val -20501"/>
                <a:gd name="adj2" fmla="val 84025"/>
                <a:gd name="adj3" fmla="val 1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26913385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CFE94-8837-47DD-B69B-6BA207F449F6}"/>
              </a:ext>
            </a:extLst>
          </p:cNvPr>
          <p:cNvSpPr>
            <a:spLocks noGrp="1"/>
          </p:cNvSpPr>
          <p:nvPr>
            <p:ph type="title"/>
          </p:nvPr>
        </p:nvSpPr>
        <p:spPr/>
        <p:txBody>
          <a:bodyPr>
            <a:normAutofit/>
          </a:bodyPr>
          <a:lstStyle/>
          <a:p>
            <a:r>
              <a:rPr lang="en-CA" dirty="0"/>
              <a:t>Age and developmental stage</a:t>
            </a:r>
          </a:p>
        </p:txBody>
      </p:sp>
      <p:grpSp>
        <p:nvGrpSpPr>
          <p:cNvPr id="3" name="Group 2">
            <a:extLst>
              <a:ext uri="{FF2B5EF4-FFF2-40B4-BE49-F238E27FC236}">
                <a16:creationId xmlns:a16="http://schemas.microsoft.com/office/drawing/2014/main" id="{566D05A4-60AF-59BE-F259-9FFBAF320EE4}"/>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C76F35C9-3795-521E-712E-0B0D4DF74F3A}"/>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F3090E29-CD2F-6BE4-9D68-C0ACDFAFEABF}"/>
                </a:ext>
              </a:extLst>
            </p:cNvPr>
            <p:cNvGrpSpPr/>
            <p:nvPr/>
          </p:nvGrpSpPr>
          <p:grpSpPr>
            <a:xfrm>
              <a:off x="10741851" y="707024"/>
              <a:ext cx="562136" cy="634675"/>
              <a:chOff x="760175" y="830141"/>
              <a:chExt cx="867619" cy="979580"/>
            </a:xfrm>
          </p:grpSpPr>
          <p:sp>
            <p:nvSpPr>
              <p:cNvPr id="13" name="Rectangle 12">
                <a:extLst>
                  <a:ext uri="{FF2B5EF4-FFF2-40B4-BE49-F238E27FC236}">
                    <a16:creationId xmlns:a16="http://schemas.microsoft.com/office/drawing/2014/main" id="{953FD90B-332F-27E1-CDC7-D524B000A397}"/>
                  </a:ext>
                </a:extLst>
              </p:cNvPr>
              <p:cNvSpPr/>
              <p:nvPr/>
            </p:nvSpPr>
            <p:spPr>
              <a:xfrm>
                <a:off x="864636" y="830141"/>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13</a:t>
                </a:r>
              </a:p>
            </p:txBody>
          </p:sp>
          <p:sp>
            <p:nvSpPr>
              <p:cNvPr id="14" name="Rectangle 13">
                <a:extLst>
                  <a:ext uri="{FF2B5EF4-FFF2-40B4-BE49-F238E27FC236}">
                    <a16:creationId xmlns:a16="http://schemas.microsoft.com/office/drawing/2014/main" id="{DCD00AF1-13B3-F2AC-D15F-D202B67D4AAC}"/>
                  </a:ext>
                </a:extLst>
              </p:cNvPr>
              <p:cNvSpPr/>
              <p:nvPr/>
            </p:nvSpPr>
            <p:spPr>
              <a:xfrm>
                <a:off x="760175" y="830143"/>
                <a:ext cx="149292" cy="97957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41" name="Rectangle 40">
            <a:extLst>
              <a:ext uri="{FF2B5EF4-FFF2-40B4-BE49-F238E27FC236}">
                <a16:creationId xmlns:a16="http://schemas.microsoft.com/office/drawing/2014/main" id="{19FC5083-2B34-715B-5B75-F50D335C1F05}"/>
              </a:ext>
            </a:extLst>
          </p:cNvPr>
          <p:cNvSpPr/>
          <p:nvPr/>
        </p:nvSpPr>
        <p:spPr>
          <a:xfrm>
            <a:off x="9190208" y="2309597"/>
            <a:ext cx="1583761" cy="2568482"/>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DDD1649E-8108-33A9-BDDF-B50A880155D3}"/>
              </a:ext>
            </a:extLst>
          </p:cNvPr>
          <p:cNvSpPr/>
          <p:nvPr/>
        </p:nvSpPr>
        <p:spPr>
          <a:xfrm>
            <a:off x="7324806" y="2309597"/>
            <a:ext cx="1736806" cy="2568482"/>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981A90BA-4BB7-62CC-4CE6-8508D66DAC9D}"/>
              </a:ext>
            </a:extLst>
          </p:cNvPr>
          <p:cNvSpPr/>
          <p:nvPr/>
        </p:nvSpPr>
        <p:spPr>
          <a:xfrm>
            <a:off x="3754610" y="2309597"/>
            <a:ext cx="3449168" cy="2568482"/>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a:extLst>
              <a:ext uri="{FF2B5EF4-FFF2-40B4-BE49-F238E27FC236}">
                <a16:creationId xmlns:a16="http://schemas.microsoft.com/office/drawing/2014/main" id="{654E3B0A-B15E-3FE7-1706-ECFDFF2BC688}"/>
              </a:ext>
            </a:extLst>
          </p:cNvPr>
          <p:cNvSpPr/>
          <p:nvPr/>
        </p:nvSpPr>
        <p:spPr>
          <a:xfrm>
            <a:off x="2441416" y="2309597"/>
            <a:ext cx="1192166" cy="2568482"/>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a:extLst>
              <a:ext uri="{FF2B5EF4-FFF2-40B4-BE49-F238E27FC236}">
                <a16:creationId xmlns:a16="http://schemas.microsoft.com/office/drawing/2014/main" id="{A969C45F-5C14-59BA-EEFA-92EBCD310D46}"/>
              </a:ext>
            </a:extLst>
          </p:cNvPr>
          <p:cNvSpPr/>
          <p:nvPr/>
        </p:nvSpPr>
        <p:spPr>
          <a:xfrm>
            <a:off x="1449223" y="2309597"/>
            <a:ext cx="871165" cy="2568482"/>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a:extLst>
              <a:ext uri="{FF2B5EF4-FFF2-40B4-BE49-F238E27FC236}">
                <a16:creationId xmlns:a16="http://schemas.microsoft.com/office/drawing/2014/main" id="{9A18953D-E845-DD06-0D8F-7D51AA005B2E}"/>
              </a:ext>
            </a:extLst>
          </p:cNvPr>
          <p:cNvSpPr/>
          <p:nvPr/>
        </p:nvSpPr>
        <p:spPr>
          <a:xfrm>
            <a:off x="859760" y="2309597"/>
            <a:ext cx="468435" cy="2568482"/>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9" name="Straight Arrow Connector 48">
            <a:extLst>
              <a:ext uri="{FF2B5EF4-FFF2-40B4-BE49-F238E27FC236}">
                <a16:creationId xmlns:a16="http://schemas.microsoft.com/office/drawing/2014/main" id="{1943497F-7EF7-334C-4C2B-05AE4C86FD13}"/>
              </a:ext>
            </a:extLst>
          </p:cNvPr>
          <p:cNvCxnSpPr>
            <a:cxnSpLocks/>
          </p:cNvCxnSpPr>
          <p:nvPr/>
        </p:nvCxnSpPr>
        <p:spPr>
          <a:xfrm>
            <a:off x="1242995" y="2324300"/>
            <a:ext cx="10028733" cy="0"/>
          </a:xfrm>
          <a:prstGeom prst="straightConnector1">
            <a:avLst/>
          </a:prstGeom>
          <a:ln w="127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6B182B1E-9BA7-E266-FCC6-5A62B5F4063F}"/>
              </a:ext>
            </a:extLst>
          </p:cNvPr>
          <p:cNvSpPr/>
          <p:nvPr/>
        </p:nvSpPr>
        <p:spPr>
          <a:xfrm>
            <a:off x="859760"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1</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53" name="Oval 52">
            <a:extLst>
              <a:ext uri="{FF2B5EF4-FFF2-40B4-BE49-F238E27FC236}">
                <a16:creationId xmlns:a16="http://schemas.microsoft.com/office/drawing/2014/main" id="{7F8EA01D-4512-6B9C-D995-48A9232E8407}"/>
              </a:ext>
            </a:extLst>
          </p:cNvPr>
          <p:cNvSpPr/>
          <p:nvPr/>
        </p:nvSpPr>
        <p:spPr>
          <a:xfrm>
            <a:off x="1454792"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2</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54" name="Oval 53">
            <a:extLst>
              <a:ext uri="{FF2B5EF4-FFF2-40B4-BE49-F238E27FC236}">
                <a16:creationId xmlns:a16="http://schemas.microsoft.com/office/drawing/2014/main" id="{8C4E3140-D379-3B32-CAA4-8CF8661C7E77}"/>
              </a:ext>
            </a:extLst>
          </p:cNvPr>
          <p:cNvSpPr/>
          <p:nvPr/>
        </p:nvSpPr>
        <p:spPr>
          <a:xfrm>
            <a:off x="2049824"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3</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55" name="Oval 54">
            <a:extLst>
              <a:ext uri="{FF2B5EF4-FFF2-40B4-BE49-F238E27FC236}">
                <a16:creationId xmlns:a16="http://schemas.microsoft.com/office/drawing/2014/main" id="{98D501F2-3294-96D6-128C-F5D678A19925}"/>
              </a:ext>
            </a:extLst>
          </p:cNvPr>
          <p:cNvSpPr/>
          <p:nvPr/>
        </p:nvSpPr>
        <p:spPr>
          <a:xfrm>
            <a:off x="2644856"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4</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56" name="Oval 55">
            <a:extLst>
              <a:ext uri="{FF2B5EF4-FFF2-40B4-BE49-F238E27FC236}">
                <a16:creationId xmlns:a16="http://schemas.microsoft.com/office/drawing/2014/main" id="{8F3283B1-BF84-BFA1-B7CF-DE0E1F43ECDC}"/>
              </a:ext>
            </a:extLst>
          </p:cNvPr>
          <p:cNvSpPr/>
          <p:nvPr/>
        </p:nvSpPr>
        <p:spPr>
          <a:xfrm>
            <a:off x="3239888"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5</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57" name="Oval 56">
            <a:extLst>
              <a:ext uri="{FF2B5EF4-FFF2-40B4-BE49-F238E27FC236}">
                <a16:creationId xmlns:a16="http://schemas.microsoft.com/office/drawing/2014/main" id="{B17194EF-5F8C-E9D0-B621-BEB1757D9B35}"/>
              </a:ext>
            </a:extLst>
          </p:cNvPr>
          <p:cNvSpPr/>
          <p:nvPr/>
        </p:nvSpPr>
        <p:spPr>
          <a:xfrm>
            <a:off x="3834920"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6</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58" name="Oval 57">
            <a:extLst>
              <a:ext uri="{FF2B5EF4-FFF2-40B4-BE49-F238E27FC236}">
                <a16:creationId xmlns:a16="http://schemas.microsoft.com/office/drawing/2014/main" id="{22FDC796-CC71-20C9-9C88-1588A6239AFD}"/>
              </a:ext>
            </a:extLst>
          </p:cNvPr>
          <p:cNvSpPr/>
          <p:nvPr/>
        </p:nvSpPr>
        <p:spPr>
          <a:xfrm>
            <a:off x="4429952"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7</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59" name="Oval 58">
            <a:extLst>
              <a:ext uri="{FF2B5EF4-FFF2-40B4-BE49-F238E27FC236}">
                <a16:creationId xmlns:a16="http://schemas.microsoft.com/office/drawing/2014/main" id="{DA8FB4A7-7A5C-DD3E-3FD5-860E8E988494}"/>
              </a:ext>
            </a:extLst>
          </p:cNvPr>
          <p:cNvSpPr/>
          <p:nvPr/>
        </p:nvSpPr>
        <p:spPr>
          <a:xfrm>
            <a:off x="5024984"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8</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60" name="Oval 59">
            <a:extLst>
              <a:ext uri="{FF2B5EF4-FFF2-40B4-BE49-F238E27FC236}">
                <a16:creationId xmlns:a16="http://schemas.microsoft.com/office/drawing/2014/main" id="{FFFDD3CA-D37C-57DE-7799-4FE727EA51EF}"/>
              </a:ext>
            </a:extLst>
          </p:cNvPr>
          <p:cNvSpPr/>
          <p:nvPr/>
        </p:nvSpPr>
        <p:spPr>
          <a:xfrm>
            <a:off x="5620016"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9</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61" name="Oval 60">
            <a:extLst>
              <a:ext uri="{FF2B5EF4-FFF2-40B4-BE49-F238E27FC236}">
                <a16:creationId xmlns:a16="http://schemas.microsoft.com/office/drawing/2014/main" id="{1865D73A-8657-E42C-17F6-A818F309BA3D}"/>
              </a:ext>
            </a:extLst>
          </p:cNvPr>
          <p:cNvSpPr/>
          <p:nvPr/>
        </p:nvSpPr>
        <p:spPr>
          <a:xfrm>
            <a:off x="6215048"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10</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62" name="Oval 61">
            <a:extLst>
              <a:ext uri="{FF2B5EF4-FFF2-40B4-BE49-F238E27FC236}">
                <a16:creationId xmlns:a16="http://schemas.microsoft.com/office/drawing/2014/main" id="{786B0984-5DB6-FBE2-A67F-AA4F57C03975}"/>
              </a:ext>
            </a:extLst>
          </p:cNvPr>
          <p:cNvSpPr/>
          <p:nvPr/>
        </p:nvSpPr>
        <p:spPr>
          <a:xfrm>
            <a:off x="6810080"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11</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63" name="Oval 62">
            <a:extLst>
              <a:ext uri="{FF2B5EF4-FFF2-40B4-BE49-F238E27FC236}">
                <a16:creationId xmlns:a16="http://schemas.microsoft.com/office/drawing/2014/main" id="{BD273B63-D532-E301-B033-2BDE95DE96F3}"/>
              </a:ext>
            </a:extLst>
          </p:cNvPr>
          <p:cNvSpPr/>
          <p:nvPr/>
        </p:nvSpPr>
        <p:spPr>
          <a:xfrm>
            <a:off x="7405112"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12</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64" name="Oval 63">
            <a:extLst>
              <a:ext uri="{FF2B5EF4-FFF2-40B4-BE49-F238E27FC236}">
                <a16:creationId xmlns:a16="http://schemas.microsoft.com/office/drawing/2014/main" id="{526A4A90-0067-44F6-2A5F-470A2B1A567C}"/>
              </a:ext>
            </a:extLst>
          </p:cNvPr>
          <p:cNvSpPr/>
          <p:nvPr/>
        </p:nvSpPr>
        <p:spPr>
          <a:xfrm>
            <a:off x="8000144"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13</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65" name="Oval 64">
            <a:extLst>
              <a:ext uri="{FF2B5EF4-FFF2-40B4-BE49-F238E27FC236}">
                <a16:creationId xmlns:a16="http://schemas.microsoft.com/office/drawing/2014/main" id="{BA3EAF69-65A5-A020-DD66-3AB614AC43FD}"/>
              </a:ext>
            </a:extLst>
          </p:cNvPr>
          <p:cNvSpPr/>
          <p:nvPr/>
        </p:nvSpPr>
        <p:spPr>
          <a:xfrm>
            <a:off x="8595176"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14</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66" name="Oval 65">
            <a:extLst>
              <a:ext uri="{FF2B5EF4-FFF2-40B4-BE49-F238E27FC236}">
                <a16:creationId xmlns:a16="http://schemas.microsoft.com/office/drawing/2014/main" id="{0279904C-A2E4-5AEE-EA11-4A0A1ED58D65}"/>
              </a:ext>
            </a:extLst>
          </p:cNvPr>
          <p:cNvSpPr/>
          <p:nvPr/>
        </p:nvSpPr>
        <p:spPr>
          <a:xfrm>
            <a:off x="9190208"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15</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67" name="Oval 66">
            <a:extLst>
              <a:ext uri="{FF2B5EF4-FFF2-40B4-BE49-F238E27FC236}">
                <a16:creationId xmlns:a16="http://schemas.microsoft.com/office/drawing/2014/main" id="{F918B100-6D31-4AF9-67EE-3E4F766F8431}"/>
              </a:ext>
            </a:extLst>
          </p:cNvPr>
          <p:cNvSpPr/>
          <p:nvPr/>
        </p:nvSpPr>
        <p:spPr>
          <a:xfrm>
            <a:off x="9785240"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16</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68" name="Oval 67">
            <a:extLst>
              <a:ext uri="{FF2B5EF4-FFF2-40B4-BE49-F238E27FC236}">
                <a16:creationId xmlns:a16="http://schemas.microsoft.com/office/drawing/2014/main" id="{C36ADE51-99C6-E0EE-6665-9D86D15142CE}"/>
              </a:ext>
            </a:extLst>
          </p:cNvPr>
          <p:cNvSpPr/>
          <p:nvPr/>
        </p:nvSpPr>
        <p:spPr>
          <a:xfrm>
            <a:off x="10380272"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17</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grpSp>
        <p:nvGrpSpPr>
          <p:cNvPr id="69" name="Group 68">
            <a:extLst>
              <a:ext uri="{FF2B5EF4-FFF2-40B4-BE49-F238E27FC236}">
                <a16:creationId xmlns:a16="http://schemas.microsoft.com/office/drawing/2014/main" id="{4FB46826-7A90-D8B7-AF02-50A872CDD065}"/>
              </a:ext>
            </a:extLst>
          </p:cNvPr>
          <p:cNvGrpSpPr/>
          <p:nvPr/>
        </p:nvGrpSpPr>
        <p:grpSpPr>
          <a:xfrm>
            <a:off x="1693801" y="3579958"/>
            <a:ext cx="539175" cy="1017675"/>
            <a:chOff x="2887168" y="3850995"/>
            <a:chExt cx="1235650" cy="2332250"/>
          </a:xfrm>
          <a:solidFill>
            <a:schemeClr val="accent3">
              <a:lumMod val="75000"/>
            </a:schemeClr>
          </a:solidFill>
        </p:grpSpPr>
        <p:sp>
          <p:nvSpPr>
            <p:cNvPr id="70" name="Round Same Side Corner Rectangle 31">
              <a:extLst>
                <a:ext uri="{FF2B5EF4-FFF2-40B4-BE49-F238E27FC236}">
                  <a16:creationId xmlns:a16="http://schemas.microsoft.com/office/drawing/2014/main" id="{F89CF550-47EB-91B5-42C8-3E83948D5CC8}"/>
                </a:ext>
              </a:extLst>
            </p:cNvPr>
            <p:cNvSpPr/>
            <p:nvPr/>
          </p:nvSpPr>
          <p:spPr>
            <a:xfrm>
              <a:off x="2896229" y="5298868"/>
              <a:ext cx="1221761" cy="88437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1" name="Oval 70">
              <a:extLst>
                <a:ext uri="{FF2B5EF4-FFF2-40B4-BE49-F238E27FC236}">
                  <a16:creationId xmlns:a16="http://schemas.microsoft.com/office/drawing/2014/main" id="{FE4436CE-15FA-4BE6-2374-43E383A9D7CA}"/>
                </a:ext>
              </a:extLst>
            </p:cNvPr>
            <p:cNvSpPr/>
            <p:nvPr/>
          </p:nvSpPr>
          <p:spPr>
            <a:xfrm>
              <a:off x="2887168" y="3850995"/>
              <a:ext cx="1235650" cy="12356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72" name="Group 71">
            <a:extLst>
              <a:ext uri="{FF2B5EF4-FFF2-40B4-BE49-F238E27FC236}">
                <a16:creationId xmlns:a16="http://schemas.microsoft.com/office/drawing/2014/main" id="{43612082-8424-FBC3-0912-69D6F22B59F8}"/>
              </a:ext>
            </a:extLst>
          </p:cNvPr>
          <p:cNvGrpSpPr/>
          <p:nvPr/>
        </p:nvGrpSpPr>
        <p:grpSpPr>
          <a:xfrm>
            <a:off x="2787038" y="3432154"/>
            <a:ext cx="539174" cy="1165479"/>
            <a:chOff x="4602265" y="3512265"/>
            <a:chExt cx="1235650" cy="2670980"/>
          </a:xfrm>
          <a:solidFill>
            <a:schemeClr val="accent3">
              <a:lumMod val="75000"/>
            </a:schemeClr>
          </a:solidFill>
        </p:grpSpPr>
        <p:sp>
          <p:nvSpPr>
            <p:cNvPr id="73" name="Round Same Side Corner Rectangle 31">
              <a:extLst>
                <a:ext uri="{FF2B5EF4-FFF2-40B4-BE49-F238E27FC236}">
                  <a16:creationId xmlns:a16="http://schemas.microsoft.com/office/drawing/2014/main" id="{6A708C15-1848-180D-7466-324841058069}"/>
                </a:ext>
              </a:extLst>
            </p:cNvPr>
            <p:cNvSpPr/>
            <p:nvPr/>
          </p:nvSpPr>
          <p:spPr>
            <a:xfrm>
              <a:off x="4611326" y="4986810"/>
              <a:ext cx="1221761" cy="119643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4" name="Oval 73">
              <a:extLst>
                <a:ext uri="{FF2B5EF4-FFF2-40B4-BE49-F238E27FC236}">
                  <a16:creationId xmlns:a16="http://schemas.microsoft.com/office/drawing/2014/main" id="{A0B3E559-8397-CF72-EA4C-D4052C78ABC5}"/>
                </a:ext>
              </a:extLst>
            </p:cNvPr>
            <p:cNvSpPr/>
            <p:nvPr/>
          </p:nvSpPr>
          <p:spPr>
            <a:xfrm>
              <a:off x="4602265" y="3512265"/>
              <a:ext cx="1235650" cy="12356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75" name="Group 74">
            <a:extLst>
              <a:ext uri="{FF2B5EF4-FFF2-40B4-BE49-F238E27FC236}">
                <a16:creationId xmlns:a16="http://schemas.microsoft.com/office/drawing/2014/main" id="{276B5357-8784-3EF7-8A74-659D67C6AA0E}"/>
              </a:ext>
            </a:extLst>
          </p:cNvPr>
          <p:cNvGrpSpPr/>
          <p:nvPr/>
        </p:nvGrpSpPr>
        <p:grpSpPr>
          <a:xfrm>
            <a:off x="5182745" y="3216554"/>
            <a:ext cx="539175" cy="1414623"/>
            <a:chOff x="6317362" y="2941294"/>
            <a:chExt cx="1235651" cy="3241951"/>
          </a:xfrm>
          <a:solidFill>
            <a:schemeClr val="accent3">
              <a:lumMod val="75000"/>
            </a:schemeClr>
          </a:solidFill>
        </p:grpSpPr>
        <p:sp>
          <p:nvSpPr>
            <p:cNvPr id="76" name="Round Same Side Corner Rectangle 31">
              <a:extLst>
                <a:ext uri="{FF2B5EF4-FFF2-40B4-BE49-F238E27FC236}">
                  <a16:creationId xmlns:a16="http://schemas.microsoft.com/office/drawing/2014/main" id="{742AFD0B-AE12-78B6-D0FD-499831B50FA0}"/>
                </a:ext>
              </a:extLst>
            </p:cNvPr>
            <p:cNvSpPr/>
            <p:nvPr/>
          </p:nvSpPr>
          <p:spPr>
            <a:xfrm>
              <a:off x="6326423" y="4497686"/>
              <a:ext cx="1221762" cy="168555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7" name="Oval 76">
              <a:extLst>
                <a:ext uri="{FF2B5EF4-FFF2-40B4-BE49-F238E27FC236}">
                  <a16:creationId xmlns:a16="http://schemas.microsoft.com/office/drawing/2014/main" id="{B6ACD26F-E102-52DB-33AE-CF168ACBB1F5}"/>
                </a:ext>
              </a:extLst>
            </p:cNvPr>
            <p:cNvSpPr/>
            <p:nvPr/>
          </p:nvSpPr>
          <p:spPr>
            <a:xfrm>
              <a:off x="6317362" y="2941294"/>
              <a:ext cx="1235651" cy="12356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78" name="Group 77">
            <a:extLst>
              <a:ext uri="{FF2B5EF4-FFF2-40B4-BE49-F238E27FC236}">
                <a16:creationId xmlns:a16="http://schemas.microsoft.com/office/drawing/2014/main" id="{AD96225C-59D7-4345-9BB6-B4F520A5E6C9}"/>
              </a:ext>
            </a:extLst>
          </p:cNvPr>
          <p:cNvGrpSpPr/>
          <p:nvPr/>
        </p:nvGrpSpPr>
        <p:grpSpPr>
          <a:xfrm>
            <a:off x="7999534" y="3038914"/>
            <a:ext cx="539175" cy="1621261"/>
            <a:chOff x="8032460" y="2467732"/>
            <a:chExt cx="1235651" cy="3715513"/>
          </a:xfrm>
          <a:solidFill>
            <a:schemeClr val="accent3">
              <a:lumMod val="75000"/>
            </a:schemeClr>
          </a:solidFill>
        </p:grpSpPr>
        <p:sp>
          <p:nvSpPr>
            <p:cNvPr id="79" name="Round Same Side Corner Rectangle 31">
              <a:extLst>
                <a:ext uri="{FF2B5EF4-FFF2-40B4-BE49-F238E27FC236}">
                  <a16:creationId xmlns:a16="http://schemas.microsoft.com/office/drawing/2014/main" id="{347A90F1-9BC4-EA40-1BF7-7E31B0D7004F}"/>
                </a:ext>
              </a:extLst>
            </p:cNvPr>
            <p:cNvSpPr/>
            <p:nvPr/>
          </p:nvSpPr>
          <p:spPr>
            <a:xfrm>
              <a:off x="8032460" y="3981058"/>
              <a:ext cx="1235651" cy="2202187"/>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0" name="Oval 79">
              <a:extLst>
                <a:ext uri="{FF2B5EF4-FFF2-40B4-BE49-F238E27FC236}">
                  <a16:creationId xmlns:a16="http://schemas.microsoft.com/office/drawing/2014/main" id="{7CB3BBB9-5AD3-ED6A-AA6C-BEB7205813AA}"/>
                </a:ext>
              </a:extLst>
            </p:cNvPr>
            <p:cNvSpPr/>
            <p:nvPr/>
          </p:nvSpPr>
          <p:spPr>
            <a:xfrm>
              <a:off x="8032460" y="2467732"/>
              <a:ext cx="1235651" cy="12356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81" name="Group 80">
            <a:extLst>
              <a:ext uri="{FF2B5EF4-FFF2-40B4-BE49-F238E27FC236}">
                <a16:creationId xmlns:a16="http://schemas.microsoft.com/office/drawing/2014/main" id="{6DFE91C4-C40E-541B-0CF7-3ADE2417125A}"/>
              </a:ext>
            </a:extLst>
          </p:cNvPr>
          <p:cNvGrpSpPr/>
          <p:nvPr/>
        </p:nvGrpSpPr>
        <p:grpSpPr>
          <a:xfrm>
            <a:off x="9681702" y="2826205"/>
            <a:ext cx="539176" cy="1833970"/>
            <a:chOff x="9771853" y="1980257"/>
            <a:chExt cx="1235652" cy="4202988"/>
          </a:xfrm>
          <a:solidFill>
            <a:schemeClr val="accent3">
              <a:lumMod val="75000"/>
            </a:schemeClr>
          </a:solidFill>
        </p:grpSpPr>
        <p:sp>
          <p:nvSpPr>
            <p:cNvPr id="82" name="Round Same Side Corner Rectangle 31">
              <a:extLst>
                <a:ext uri="{FF2B5EF4-FFF2-40B4-BE49-F238E27FC236}">
                  <a16:creationId xmlns:a16="http://schemas.microsoft.com/office/drawing/2014/main" id="{4D2DAF07-749A-0D91-1ACB-10DF5B719A6C}"/>
                </a:ext>
              </a:extLst>
            </p:cNvPr>
            <p:cNvSpPr/>
            <p:nvPr/>
          </p:nvSpPr>
          <p:spPr>
            <a:xfrm>
              <a:off x="9771853" y="3488833"/>
              <a:ext cx="1235652" cy="269441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3" name="Oval 82">
              <a:extLst>
                <a:ext uri="{FF2B5EF4-FFF2-40B4-BE49-F238E27FC236}">
                  <a16:creationId xmlns:a16="http://schemas.microsoft.com/office/drawing/2014/main" id="{288B58E0-11E2-BCA1-3AE6-0769A712576F}"/>
                </a:ext>
              </a:extLst>
            </p:cNvPr>
            <p:cNvSpPr/>
            <p:nvPr/>
          </p:nvSpPr>
          <p:spPr>
            <a:xfrm>
              <a:off x="9771853" y="1980257"/>
              <a:ext cx="1235652" cy="12356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84" name="Group 83">
            <a:extLst>
              <a:ext uri="{FF2B5EF4-FFF2-40B4-BE49-F238E27FC236}">
                <a16:creationId xmlns:a16="http://schemas.microsoft.com/office/drawing/2014/main" id="{131754CD-1BE2-B54C-DF3A-F12849E63F63}"/>
              </a:ext>
            </a:extLst>
          </p:cNvPr>
          <p:cNvGrpSpPr/>
          <p:nvPr/>
        </p:nvGrpSpPr>
        <p:grpSpPr>
          <a:xfrm>
            <a:off x="822628" y="3796513"/>
            <a:ext cx="542698" cy="801120"/>
            <a:chOff x="1163997" y="4347283"/>
            <a:chExt cx="1243724" cy="1835962"/>
          </a:xfrm>
          <a:solidFill>
            <a:schemeClr val="accent3">
              <a:lumMod val="75000"/>
            </a:schemeClr>
          </a:solidFill>
        </p:grpSpPr>
        <p:sp>
          <p:nvSpPr>
            <p:cNvPr id="85" name="Oval 84">
              <a:extLst>
                <a:ext uri="{FF2B5EF4-FFF2-40B4-BE49-F238E27FC236}">
                  <a16:creationId xmlns:a16="http://schemas.microsoft.com/office/drawing/2014/main" id="{44065152-34E3-FB12-5794-EFA956485683}"/>
                </a:ext>
              </a:extLst>
            </p:cNvPr>
            <p:cNvSpPr/>
            <p:nvPr/>
          </p:nvSpPr>
          <p:spPr>
            <a:xfrm>
              <a:off x="1172071" y="4347283"/>
              <a:ext cx="1235650" cy="12356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6" name="Round Same Side Corner Rectangle 31">
              <a:extLst>
                <a:ext uri="{FF2B5EF4-FFF2-40B4-BE49-F238E27FC236}">
                  <a16:creationId xmlns:a16="http://schemas.microsoft.com/office/drawing/2014/main" id="{260B4FB7-E3B3-56F9-4BBF-5CFD347757D8}"/>
                </a:ext>
              </a:extLst>
            </p:cNvPr>
            <p:cNvSpPr/>
            <p:nvPr/>
          </p:nvSpPr>
          <p:spPr>
            <a:xfrm>
              <a:off x="1163997" y="5793519"/>
              <a:ext cx="1221761" cy="38972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87" name="TextBox 86">
            <a:extLst>
              <a:ext uri="{FF2B5EF4-FFF2-40B4-BE49-F238E27FC236}">
                <a16:creationId xmlns:a16="http://schemas.microsoft.com/office/drawing/2014/main" id="{ED0EE24A-C6E4-A77E-AED6-67000F8B2527}"/>
              </a:ext>
            </a:extLst>
          </p:cNvPr>
          <p:cNvSpPr txBox="1"/>
          <p:nvPr/>
        </p:nvSpPr>
        <p:spPr>
          <a:xfrm>
            <a:off x="569121" y="5005845"/>
            <a:ext cx="1042743" cy="767133"/>
          </a:xfrm>
          <a:prstGeom prst="rect">
            <a:avLst/>
          </a:prstGeom>
          <a:noFill/>
        </p:spPr>
        <p:txBody>
          <a:bodyPr wrap="square">
            <a:spAutoFit/>
          </a:bodyPr>
          <a:lstStyle/>
          <a:p>
            <a:pPr lvl="0" algn="ctr">
              <a:lnSpc>
                <a:spcPct val="107000"/>
              </a:lnSpc>
              <a:tabLst>
                <a:tab pos="457200" algn="l"/>
              </a:tabLst>
            </a:pPr>
            <a:r>
              <a:rPr lang="en-GB" sz="1400" b="1" dirty="0">
                <a:effectLst/>
                <a:latin typeface="Arial" panose="020B0604020202020204" pitchFamily="34" charset="0"/>
                <a:cs typeface="Arial" panose="020B0604020202020204" pitchFamily="34" charset="0"/>
              </a:rPr>
              <a:t>Infancy</a:t>
            </a:r>
          </a:p>
          <a:p>
            <a:pPr lvl="0" algn="ctr">
              <a:lnSpc>
                <a:spcPct val="107000"/>
              </a:lnSpc>
              <a:tabLst>
                <a:tab pos="457200" algn="l"/>
              </a:tabLst>
            </a:pPr>
            <a:r>
              <a:rPr lang="en-GB" sz="1400" dirty="0">
                <a:effectLst/>
                <a:latin typeface="Arial" panose="020B0604020202020204" pitchFamily="34" charset="0"/>
                <a:cs typeface="Arial" panose="020B0604020202020204" pitchFamily="34" charset="0"/>
              </a:rPr>
              <a:t>0 - 18 months</a:t>
            </a:r>
            <a:endParaRPr lang="en-US" sz="1400" dirty="0">
              <a:latin typeface="Arial" panose="020B0604020202020204" pitchFamily="34" charset="0"/>
              <a:ea typeface="Calibri" panose="020F0502020204030204" pitchFamily="34" charset="0"/>
              <a:cs typeface="Arial" panose="020B0604020202020204" pitchFamily="34" charset="0"/>
            </a:endParaRPr>
          </a:p>
        </p:txBody>
      </p:sp>
      <p:sp>
        <p:nvSpPr>
          <p:cNvPr id="88" name="TextBox 87">
            <a:extLst>
              <a:ext uri="{FF2B5EF4-FFF2-40B4-BE49-F238E27FC236}">
                <a16:creationId xmlns:a16="http://schemas.microsoft.com/office/drawing/2014/main" id="{BFBD484A-1F7D-098D-4D3B-6E58AB88BB98}"/>
              </a:ext>
            </a:extLst>
          </p:cNvPr>
          <p:cNvSpPr txBox="1"/>
          <p:nvPr/>
        </p:nvSpPr>
        <p:spPr>
          <a:xfrm>
            <a:off x="1483219" y="5005845"/>
            <a:ext cx="1065990" cy="767133"/>
          </a:xfrm>
          <a:prstGeom prst="rect">
            <a:avLst/>
          </a:prstGeom>
          <a:noFill/>
        </p:spPr>
        <p:txBody>
          <a:bodyPr wrap="square">
            <a:spAutoFit/>
          </a:bodyPr>
          <a:lstStyle/>
          <a:p>
            <a:pPr lvl="0" algn="ctr">
              <a:lnSpc>
                <a:spcPct val="107000"/>
              </a:lnSpc>
              <a:tabLst>
                <a:tab pos="457200" algn="l"/>
              </a:tabLst>
            </a:pPr>
            <a:r>
              <a:rPr lang="en-GB" sz="1400" b="1" dirty="0">
                <a:effectLst/>
                <a:latin typeface="Arial" panose="020B0604020202020204" pitchFamily="34" charset="0"/>
                <a:cs typeface="Arial" panose="020B0604020202020204" pitchFamily="34" charset="0"/>
              </a:rPr>
              <a:t>Toddler</a:t>
            </a:r>
          </a:p>
          <a:p>
            <a:pPr lvl="0" algn="ctr">
              <a:lnSpc>
                <a:spcPct val="107000"/>
              </a:lnSpc>
              <a:tabLst>
                <a:tab pos="457200" algn="l"/>
              </a:tabLst>
            </a:pPr>
            <a:r>
              <a:rPr lang="en-GB" sz="1400" dirty="0">
                <a:effectLst/>
                <a:latin typeface="Arial" panose="020B0604020202020204" pitchFamily="34" charset="0"/>
                <a:cs typeface="Arial" panose="020B0604020202020204" pitchFamily="34" charset="0"/>
              </a:rPr>
              <a:t>18 months - 3 years</a:t>
            </a:r>
            <a:endParaRPr lang="en-US" sz="1400" dirty="0">
              <a:latin typeface="Arial" panose="020B0604020202020204" pitchFamily="34" charset="0"/>
              <a:ea typeface="Calibri" panose="020F0502020204030204" pitchFamily="34" charset="0"/>
              <a:cs typeface="Arial" panose="020B0604020202020204" pitchFamily="34" charset="0"/>
            </a:endParaRPr>
          </a:p>
        </p:txBody>
      </p:sp>
      <p:sp>
        <p:nvSpPr>
          <p:cNvPr id="89" name="TextBox 88">
            <a:extLst>
              <a:ext uri="{FF2B5EF4-FFF2-40B4-BE49-F238E27FC236}">
                <a16:creationId xmlns:a16="http://schemas.microsoft.com/office/drawing/2014/main" id="{B1657061-AC69-3BE9-D543-E195307D80DE}"/>
              </a:ext>
            </a:extLst>
          </p:cNvPr>
          <p:cNvSpPr txBox="1"/>
          <p:nvPr/>
        </p:nvSpPr>
        <p:spPr>
          <a:xfrm>
            <a:off x="2661956" y="5005845"/>
            <a:ext cx="1092654" cy="767133"/>
          </a:xfrm>
          <a:prstGeom prst="rect">
            <a:avLst/>
          </a:prstGeom>
          <a:noFill/>
        </p:spPr>
        <p:txBody>
          <a:bodyPr wrap="square">
            <a:spAutoFit/>
          </a:bodyPr>
          <a:lstStyle/>
          <a:p>
            <a:pPr lvl="0" algn="ctr">
              <a:lnSpc>
                <a:spcPct val="107000"/>
              </a:lnSpc>
              <a:tabLst>
                <a:tab pos="457200" algn="l"/>
              </a:tabLst>
            </a:pPr>
            <a:r>
              <a:rPr lang="en-GB" sz="1400" b="1" dirty="0">
                <a:effectLst/>
                <a:latin typeface="Arial" panose="020B0604020202020204" pitchFamily="34" charset="0"/>
                <a:cs typeface="Arial" panose="020B0604020202020204" pitchFamily="34" charset="0"/>
              </a:rPr>
              <a:t>Early childhood</a:t>
            </a:r>
          </a:p>
          <a:p>
            <a:pPr lvl="0" algn="ctr">
              <a:lnSpc>
                <a:spcPct val="107000"/>
              </a:lnSpc>
              <a:tabLst>
                <a:tab pos="457200" algn="l"/>
              </a:tabLst>
            </a:pPr>
            <a:r>
              <a:rPr lang="en-GB" sz="1400" dirty="0">
                <a:effectLst/>
                <a:latin typeface="Arial" panose="020B0604020202020204" pitchFamily="34" charset="0"/>
                <a:cs typeface="Arial" panose="020B0604020202020204" pitchFamily="34" charset="0"/>
              </a:rPr>
              <a:t>3 - 5 years</a:t>
            </a:r>
            <a:endParaRPr lang="en-US" sz="1400" dirty="0">
              <a:latin typeface="Arial" panose="020B0604020202020204" pitchFamily="34" charset="0"/>
              <a:ea typeface="Calibri" panose="020F0502020204030204" pitchFamily="34" charset="0"/>
              <a:cs typeface="Arial" panose="020B0604020202020204" pitchFamily="34" charset="0"/>
            </a:endParaRPr>
          </a:p>
        </p:txBody>
      </p:sp>
      <p:sp>
        <p:nvSpPr>
          <p:cNvPr id="90" name="TextBox 89">
            <a:extLst>
              <a:ext uri="{FF2B5EF4-FFF2-40B4-BE49-F238E27FC236}">
                <a16:creationId xmlns:a16="http://schemas.microsoft.com/office/drawing/2014/main" id="{CE68FF5A-7F37-BA42-8506-501C3C780F4D}"/>
              </a:ext>
            </a:extLst>
          </p:cNvPr>
          <p:cNvSpPr txBox="1"/>
          <p:nvPr/>
        </p:nvSpPr>
        <p:spPr>
          <a:xfrm>
            <a:off x="4563310" y="5005845"/>
            <a:ext cx="1831767" cy="536622"/>
          </a:xfrm>
          <a:prstGeom prst="rect">
            <a:avLst/>
          </a:prstGeom>
          <a:noFill/>
        </p:spPr>
        <p:txBody>
          <a:bodyPr wrap="square">
            <a:spAutoFit/>
          </a:bodyPr>
          <a:lstStyle/>
          <a:p>
            <a:pPr lvl="0" algn="ctr">
              <a:lnSpc>
                <a:spcPct val="107000"/>
              </a:lnSpc>
              <a:tabLst>
                <a:tab pos="457200" algn="l"/>
              </a:tabLst>
            </a:pPr>
            <a:r>
              <a:rPr lang="en-GB" sz="1400" b="1" dirty="0">
                <a:effectLst/>
                <a:latin typeface="Arial" panose="020B0604020202020204" pitchFamily="34" charset="0"/>
                <a:cs typeface="Arial" panose="020B0604020202020204" pitchFamily="34" charset="0"/>
              </a:rPr>
              <a:t>Middle childhood</a:t>
            </a:r>
          </a:p>
          <a:p>
            <a:pPr lvl="0" algn="ctr">
              <a:lnSpc>
                <a:spcPct val="107000"/>
              </a:lnSpc>
              <a:tabLst>
                <a:tab pos="457200" algn="l"/>
              </a:tabLst>
            </a:pPr>
            <a:r>
              <a:rPr lang="en-GB" sz="1400" dirty="0">
                <a:effectLst/>
                <a:latin typeface="Arial" panose="020B0604020202020204" pitchFamily="34" charset="0"/>
                <a:cs typeface="Arial" panose="020B0604020202020204" pitchFamily="34" charset="0"/>
              </a:rPr>
              <a:t>6 - 11 years</a:t>
            </a:r>
            <a:endParaRPr lang="en-US" sz="1400" dirty="0">
              <a:latin typeface="Arial" panose="020B0604020202020204" pitchFamily="34" charset="0"/>
              <a:ea typeface="Calibri" panose="020F0502020204030204" pitchFamily="34" charset="0"/>
              <a:cs typeface="Arial" panose="020B0604020202020204" pitchFamily="34" charset="0"/>
            </a:endParaRPr>
          </a:p>
        </p:txBody>
      </p:sp>
      <p:sp>
        <p:nvSpPr>
          <p:cNvPr id="91" name="TextBox 90">
            <a:extLst>
              <a:ext uri="{FF2B5EF4-FFF2-40B4-BE49-F238E27FC236}">
                <a16:creationId xmlns:a16="http://schemas.microsoft.com/office/drawing/2014/main" id="{8445574C-B292-41D7-1BEB-8A868BDF844B}"/>
              </a:ext>
            </a:extLst>
          </p:cNvPr>
          <p:cNvSpPr txBox="1"/>
          <p:nvPr/>
        </p:nvSpPr>
        <p:spPr>
          <a:xfrm>
            <a:off x="7324805" y="5005845"/>
            <a:ext cx="1727795" cy="767133"/>
          </a:xfrm>
          <a:prstGeom prst="rect">
            <a:avLst/>
          </a:prstGeom>
          <a:noFill/>
        </p:spPr>
        <p:txBody>
          <a:bodyPr wrap="square">
            <a:spAutoFit/>
          </a:bodyPr>
          <a:lstStyle/>
          <a:p>
            <a:pPr lvl="0" algn="ctr">
              <a:lnSpc>
                <a:spcPct val="107000"/>
              </a:lnSpc>
              <a:tabLst>
                <a:tab pos="457200" algn="l"/>
              </a:tabLst>
            </a:pPr>
            <a:r>
              <a:rPr lang="en-GB" sz="1400" b="1" dirty="0">
                <a:effectLst/>
                <a:latin typeface="Arial" panose="020B0604020202020204" pitchFamily="34" charset="0"/>
                <a:cs typeface="Arial" panose="020B0604020202020204" pitchFamily="34" charset="0"/>
              </a:rPr>
              <a:t>Early adolescence </a:t>
            </a:r>
          </a:p>
          <a:p>
            <a:pPr lvl="0" algn="ctr">
              <a:lnSpc>
                <a:spcPct val="107000"/>
              </a:lnSpc>
              <a:tabLst>
                <a:tab pos="457200" algn="l"/>
              </a:tabLst>
            </a:pPr>
            <a:r>
              <a:rPr lang="en-GB" sz="1400" dirty="0">
                <a:effectLst/>
                <a:latin typeface="Arial" panose="020B0604020202020204" pitchFamily="34" charset="0"/>
                <a:cs typeface="Arial" panose="020B0604020202020204" pitchFamily="34" charset="0"/>
              </a:rPr>
              <a:t>12 - 14 years</a:t>
            </a:r>
            <a:endParaRPr lang="en-US" sz="1400" dirty="0">
              <a:latin typeface="Arial" panose="020B0604020202020204" pitchFamily="34" charset="0"/>
              <a:ea typeface="Calibri" panose="020F0502020204030204" pitchFamily="34" charset="0"/>
              <a:cs typeface="Arial" panose="020B0604020202020204" pitchFamily="34" charset="0"/>
            </a:endParaRPr>
          </a:p>
        </p:txBody>
      </p:sp>
      <p:sp>
        <p:nvSpPr>
          <p:cNvPr id="92" name="TextBox 91">
            <a:extLst>
              <a:ext uri="{FF2B5EF4-FFF2-40B4-BE49-F238E27FC236}">
                <a16:creationId xmlns:a16="http://schemas.microsoft.com/office/drawing/2014/main" id="{D3FB8C02-94D1-9DFE-2830-A0ACC904FF39}"/>
              </a:ext>
            </a:extLst>
          </p:cNvPr>
          <p:cNvSpPr txBox="1"/>
          <p:nvPr/>
        </p:nvSpPr>
        <p:spPr>
          <a:xfrm>
            <a:off x="9190208" y="5005845"/>
            <a:ext cx="1583761" cy="536622"/>
          </a:xfrm>
          <a:prstGeom prst="rect">
            <a:avLst/>
          </a:prstGeom>
          <a:noFill/>
        </p:spPr>
        <p:txBody>
          <a:bodyPr wrap="square">
            <a:spAutoFit/>
          </a:bodyPr>
          <a:lstStyle/>
          <a:p>
            <a:pPr lvl="0" algn="ctr">
              <a:lnSpc>
                <a:spcPct val="107000"/>
              </a:lnSpc>
              <a:tabLst>
                <a:tab pos="457200" algn="l"/>
              </a:tabLst>
            </a:pPr>
            <a:r>
              <a:rPr lang="en-GB" sz="1400" b="1" dirty="0">
                <a:effectLst/>
                <a:latin typeface="Arial" panose="020B0604020202020204" pitchFamily="34" charset="0"/>
                <a:cs typeface="Arial" panose="020B0604020202020204" pitchFamily="34" charset="0"/>
              </a:rPr>
              <a:t>Adolescence</a:t>
            </a:r>
          </a:p>
          <a:p>
            <a:pPr lvl="0" algn="ctr">
              <a:lnSpc>
                <a:spcPct val="107000"/>
              </a:lnSpc>
              <a:tabLst>
                <a:tab pos="457200" algn="l"/>
              </a:tabLst>
            </a:pPr>
            <a:r>
              <a:rPr lang="en-GB" sz="1400" dirty="0">
                <a:effectLst/>
                <a:latin typeface="Arial" panose="020B0604020202020204" pitchFamily="34" charset="0"/>
                <a:cs typeface="Arial" panose="020B0604020202020204" pitchFamily="34" charset="0"/>
              </a:rPr>
              <a:t>15 - 17 years</a:t>
            </a:r>
            <a:endParaRPr lang="en-US" sz="14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08806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F34D2-FA98-44F5-8D5A-F2E3ED689ADC}"/>
              </a:ext>
            </a:extLst>
          </p:cNvPr>
          <p:cNvSpPr>
            <a:spLocks noGrp="1"/>
          </p:cNvSpPr>
          <p:nvPr>
            <p:ph type="title"/>
          </p:nvPr>
        </p:nvSpPr>
        <p:spPr/>
        <p:txBody>
          <a:bodyPr/>
          <a:lstStyle/>
          <a:p>
            <a:r>
              <a:rPr lang="en-CA" dirty="0"/>
              <a:t>Age and developmental stage</a:t>
            </a:r>
          </a:p>
        </p:txBody>
      </p:sp>
      <p:sp>
        <p:nvSpPr>
          <p:cNvPr id="37" name="TextBox 36">
            <a:extLst>
              <a:ext uri="{FF2B5EF4-FFF2-40B4-BE49-F238E27FC236}">
                <a16:creationId xmlns:a16="http://schemas.microsoft.com/office/drawing/2014/main" id="{D7D83942-4C88-4A2D-BA91-F29F5F4B59EC}"/>
              </a:ext>
            </a:extLst>
          </p:cNvPr>
          <p:cNvSpPr txBox="1"/>
          <p:nvPr/>
        </p:nvSpPr>
        <p:spPr>
          <a:xfrm>
            <a:off x="5594349" y="4876944"/>
            <a:ext cx="1003302" cy="367216"/>
          </a:xfrm>
          <a:prstGeom prst="rect">
            <a:avLst/>
          </a:prstGeom>
          <a:noFill/>
        </p:spPr>
        <p:txBody>
          <a:bodyPr wrap="square">
            <a:spAutoFit/>
          </a:bodyPr>
          <a:lstStyle/>
          <a:p>
            <a:pPr lvl="0" algn="ctr">
              <a:lnSpc>
                <a:spcPct val="107000"/>
              </a:lnSpc>
              <a:spcAft>
                <a:spcPts val="800"/>
              </a:spcAft>
            </a:pPr>
            <a:r>
              <a:rPr lang="en-US" dirty="0">
                <a:latin typeface="Arial" panose="020B0604020202020204" pitchFamily="34" charset="0"/>
                <a:ea typeface="Calibri" panose="020F0502020204030204" pitchFamily="34" charset="0"/>
                <a:cs typeface="Arial" panose="020B0604020202020204" pitchFamily="34" charset="0"/>
              </a:rPr>
              <a:t>Diego</a:t>
            </a:r>
            <a:endParaRPr lang="en-US" sz="1800" dirty="0">
              <a:effectLst/>
              <a:latin typeface="Arial" panose="020B0604020202020204" pitchFamily="34" charset="0"/>
              <a:ea typeface="Calibri" panose="020F0502020204030204" pitchFamily="34" charset="0"/>
              <a:cs typeface="Arial" panose="020B0604020202020204" pitchFamily="34" charset="0"/>
            </a:endParaRPr>
          </a:p>
        </p:txBody>
      </p:sp>
      <p:sp>
        <p:nvSpPr>
          <p:cNvPr id="45" name="TextBox 44">
            <a:extLst>
              <a:ext uri="{FF2B5EF4-FFF2-40B4-BE49-F238E27FC236}">
                <a16:creationId xmlns:a16="http://schemas.microsoft.com/office/drawing/2014/main" id="{874B5101-D5AC-4C81-A4D8-0E11C711EFD5}"/>
              </a:ext>
            </a:extLst>
          </p:cNvPr>
          <p:cNvSpPr txBox="1"/>
          <p:nvPr/>
        </p:nvSpPr>
        <p:spPr>
          <a:xfrm>
            <a:off x="7109496" y="4876944"/>
            <a:ext cx="1003303" cy="367216"/>
          </a:xfrm>
          <a:prstGeom prst="rect">
            <a:avLst/>
          </a:prstGeom>
          <a:noFill/>
        </p:spPr>
        <p:txBody>
          <a:bodyPr wrap="square">
            <a:spAutoFit/>
          </a:bodyPr>
          <a:lstStyle/>
          <a:p>
            <a:pPr lvl="0" algn="ctr">
              <a:lnSpc>
                <a:spcPct val="107000"/>
              </a:lnSpc>
              <a:spcAft>
                <a:spcPts val="800"/>
              </a:spcAft>
            </a:pPr>
            <a:r>
              <a:rPr lang="en-US" dirty="0">
                <a:latin typeface="Arial" panose="020B0604020202020204" pitchFamily="34" charset="0"/>
                <a:ea typeface="Calibri" panose="020F0502020204030204" pitchFamily="34" charset="0"/>
                <a:cs typeface="Arial" panose="020B0604020202020204" pitchFamily="34" charset="0"/>
              </a:rPr>
              <a:t>Ze Naw</a:t>
            </a:r>
            <a:endParaRPr lang="en-US" sz="1800" dirty="0">
              <a:effectLst/>
              <a:latin typeface="Arial" panose="020B0604020202020204" pitchFamily="34" charset="0"/>
              <a:ea typeface="Calibri" panose="020F0502020204030204" pitchFamily="34" charset="0"/>
              <a:cs typeface="Arial" panose="020B0604020202020204" pitchFamily="34" charset="0"/>
            </a:endParaRPr>
          </a:p>
        </p:txBody>
      </p:sp>
      <p:sp>
        <p:nvSpPr>
          <p:cNvPr id="46" name="TextBox 45">
            <a:extLst>
              <a:ext uri="{FF2B5EF4-FFF2-40B4-BE49-F238E27FC236}">
                <a16:creationId xmlns:a16="http://schemas.microsoft.com/office/drawing/2014/main" id="{8FF9E69F-4598-41F5-BB76-7B41560D2E8B}"/>
              </a:ext>
            </a:extLst>
          </p:cNvPr>
          <p:cNvSpPr txBox="1"/>
          <p:nvPr/>
        </p:nvSpPr>
        <p:spPr>
          <a:xfrm>
            <a:off x="8474512" y="4876943"/>
            <a:ext cx="1003302" cy="367216"/>
          </a:xfrm>
          <a:prstGeom prst="rect">
            <a:avLst/>
          </a:prstGeom>
          <a:noFill/>
        </p:spPr>
        <p:txBody>
          <a:bodyPr wrap="square">
            <a:spAutoFit/>
          </a:bodyPr>
          <a:lstStyle/>
          <a:p>
            <a:pPr lvl="0" algn="ctr">
              <a:lnSpc>
                <a:spcPct val="107000"/>
              </a:lnSpc>
              <a:spcAft>
                <a:spcPts val="800"/>
              </a:spcAft>
            </a:pPr>
            <a:r>
              <a:rPr lang="en-US" sz="1800" dirty="0">
                <a:effectLst/>
                <a:latin typeface="Arial" panose="020B0604020202020204" pitchFamily="34" charset="0"/>
                <a:ea typeface="Calibri" panose="020F0502020204030204" pitchFamily="34" charset="0"/>
                <a:cs typeface="Arial" panose="020B0604020202020204" pitchFamily="34" charset="0"/>
              </a:rPr>
              <a:t>Amina</a:t>
            </a:r>
          </a:p>
        </p:txBody>
      </p:sp>
      <p:sp>
        <p:nvSpPr>
          <p:cNvPr id="54" name="TextBox 53">
            <a:extLst>
              <a:ext uri="{FF2B5EF4-FFF2-40B4-BE49-F238E27FC236}">
                <a16:creationId xmlns:a16="http://schemas.microsoft.com/office/drawing/2014/main" id="{328397FE-7564-484C-969B-26000C8D4355}"/>
              </a:ext>
            </a:extLst>
          </p:cNvPr>
          <p:cNvSpPr txBox="1"/>
          <p:nvPr/>
        </p:nvSpPr>
        <p:spPr>
          <a:xfrm>
            <a:off x="9886056" y="4897589"/>
            <a:ext cx="1003303" cy="367216"/>
          </a:xfrm>
          <a:prstGeom prst="rect">
            <a:avLst/>
          </a:prstGeom>
          <a:noFill/>
        </p:spPr>
        <p:txBody>
          <a:bodyPr wrap="square">
            <a:spAutoFit/>
          </a:bodyPr>
          <a:lstStyle/>
          <a:p>
            <a:pPr lvl="0" algn="ctr">
              <a:lnSpc>
                <a:spcPct val="107000"/>
              </a:lnSpc>
              <a:spcAft>
                <a:spcPts val="800"/>
              </a:spcAft>
            </a:pPr>
            <a:r>
              <a:rPr lang="en-US" sz="1800" dirty="0">
                <a:effectLst/>
                <a:latin typeface="Arial" panose="020B0604020202020204" pitchFamily="34" charset="0"/>
                <a:ea typeface="Calibri" panose="020F0502020204030204" pitchFamily="34" charset="0"/>
                <a:cs typeface="Arial" panose="020B0604020202020204" pitchFamily="34" charset="0"/>
              </a:rPr>
              <a:t>Selim</a:t>
            </a:r>
          </a:p>
        </p:txBody>
      </p:sp>
      <p:grpSp>
        <p:nvGrpSpPr>
          <p:cNvPr id="56" name="Group 55">
            <a:extLst>
              <a:ext uri="{FF2B5EF4-FFF2-40B4-BE49-F238E27FC236}">
                <a16:creationId xmlns:a16="http://schemas.microsoft.com/office/drawing/2014/main" id="{1637E49D-38E1-4F55-A978-FA3BC100E4F0}"/>
              </a:ext>
            </a:extLst>
          </p:cNvPr>
          <p:cNvGrpSpPr/>
          <p:nvPr/>
        </p:nvGrpSpPr>
        <p:grpSpPr>
          <a:xfrm>
            <a:off x="5713005" y="3437823"/>
            <a:ext cx="679484" cy="1263631"/>
            <a:chOff x="3524508" y="2679091"/>
            <a:chExt cx="327409" cy="608880"/>
          </a:xfrm>
          <a:solidFill>
            <a:schemeClr val="accent3">
              <a:lumMod val="75000"/>
            </a:schemeClr>
          </a:solidFill>
        </p:grpSpPr>
        <p:sp>
          <p:nvSpPr>
            <p:cNvPr id="68" name="Round Same Side Corner Rectangle 46">
              <a:extLst>
                <a:ext uri="{FF2B5EF4-FFF2-40B4-BE49-F238E27FC236}">
                  <a16:creationId xmlns:a16="http://schemas.microsoft.com/office/drawing/2014/main" id="{10E4EAD3-30DE-48A9-908A-D0BE631247F2}"/>
                </a:ext>
              </a:extLst>
            </p:cNvPr>
            <p:cNvSpPr/>
            <p:nvPr/>
          </p:nvSpPr>
          <p:spPr>
            <a:xfrm>
              <a:off x="3526909" y="3062732"/>
              <a:ext cx="323729" cy="22523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9" name="Oval 68">
              <a:extLst>
                <a:ext uri="{FF2B5EF4-FFF2-40B4-BE49-F238E27FC236}">
                  <a16:creationId xmlns:a16="http://schemas.microsoft.com/office/drawing/2014/main" id="{4880778F-A88F-4944-B45F-705ACD822982}"/>
                </a:ext>
              </a:extLst>
            </p:cNvPr>
            <p:cNvSpPr/>
            <p:nvPr/>
          </p:nvSpPr>
          <p:spPr>
            <a:xfrm>
              <a:off x="3524508" y="2679091"/>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bg1"/>
                  </a:solidFill>
                  <a:latin typeface="Arial" panose="020B0604020202020204" pitchFamily="34" charset="0"/>
                  <a:cs typeface="Arial" panose="020B0604020202020204" pitchFamily="34" charset="0"/>
                </a:rPr>
                <a:t>3</a:t>
              </a:r>
            </a:p>
          </p:txBody>
        </p:sp>
      </p:grpSp>
      <p:grpSp>
        <p:nvGrpSpPr>
          <p:cNvPr id="57" name="Group 56">
            <a:extLst>
              <a:ext uri="{FF2B5EF4-FFF2-40B4-BE49-F238E27FC236}">
                <a16:creationId xmlns:a16="http://schemas.microsoft.com/office/drawing/2014/main" id="{F8B4F388-818A-40B6-A14C-B039FF3BBE0B}"/>
              </a:ext>
            </a:extLst>
          </p:cNvPr>
          <p:cNvGrpSpPr/>
          <p:nvPr/>
        </p:nvGrpSpPr>
        <p:grpSpPr>
          <a:xfrm>
            <a:off x="7271406" y="3035544"/>
            <a:ext cx="679484" cy="1674679"/>
            <a:chOff x="3524508" y="2679091"/>
            <a:chExt cx="327409" cy="806943"/>
          </a:xfrm>
          <a:solidFill>
            <a:schemeClr val="accent3">
              <a:lumMod val="75000"/>
            </a:schemeClr>
          </a:solidFill>
        </p:grpSpPr>
        <p:sp>
          <p:nvSpPr>
            <p:cNvPr id="66" name="Round Same Side Corner Rectangle 46">
              <a:extLst>
                <a:ext uri="{FF2B5EF4-FFF2-40B4-BE49-F238E27FC236}">
                  <a16:creationId xmlns:a16="http://schemas.microsoft.com/office/drawing/2014/main" id="{37CBA12F-388F-42E8-95E3-69CF1694A634}"/>
                </a:ext>
              </a:extLst>
            </p:cNvPr>
            <p:cNvSpPr/>
            <p:nvPr/>
          </p:nvSpPr>
          <p:spPr>
            <a:xfrm>
              <a:off x="3526909" y="3062732"/>
              <a:ext cx="323729" cy="42330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7" name="Oval 66">
              <a:extLst>
                <a:ext uri="{FF2B5EF4-FFF2-40B4-BE49-F238E27FC236}">
                  <a16:creationId xmlns:a16="http://schemas.microsoft.com/office/drawing/2014/main" id="{9239F9D2-6668-4D62-A0E8-24F0F1D42A5F}"/>
                </a:ext>
              </a:extLst>
            </p:cNvPr>
            <p:cNvSpPr/>
            <p:nvPr/>
          </p:nvSpPr>
          <p:spPr>
            <a:xfrm>
              <a:off x="3524508" y="2679091"/>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bg1"/>
                  </a:solidFill>
                  <a:latin typeface="Arial" panose="020B0604020202020204" pitchFamily="34" charset="0"/>
                  <a:cs typeface="Arial" panose="020B0604020202020204" pitchFamily="34" charset="0"/>
                </a:rPr>
                <a:t>6</a:t>
              </a:r>
            </a:p>
          </p:txBody>
        </p:sp>
      </p:grpSp>
      <p:sp>
        <p:nvSpPr>
          <p:cNvPr id="64" name="Round Same Side Corner Rectangle 46">
            <a:extLst>
              <a:ext uri="{FF2B5EF4-FFF2-40B4-BE49-F238E27FC236}">
                <a16:creationId xmlns:a16="http://schemas.microsoft.com/office/drawing/2014/main" id="{B9612724-7485-4DAA-B57D-ED8DBBF44832}"/>
              </a:ext>
            </a:extLst>
          </p:cNvPr>
          <p:cNvSpPr/>
          <p:nvPr/>
        </p:nvSpPr>
        <p:spPr>
          <a:xfrm>
            <a:off x="8692073" y="3454977"/>
            <a:ext cx="679484" cy="1246477"/>
          </a:xfrm>
          <a:prstGeom prst="round2SameRect">
            <a:avLst>
              <a:gd name="adj1" fmla="val 500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5" name="Oval 64">
            <a:extLst>
              <a:ext uri="{FF2B5EF4-FFF2-40B4-BE49-F238E27FC236}">
                <a16:creationId xmlns:a16="http://schemas.microsoft.com/office/drawing/2014/main" id="{8B5C7DC1-8CF3-49EA-BCC7-F9DBF8E616CD}"/>
              </a:ext>
            </a:extLst>
          </p:cNvPr>
          <p:cNvSpPr/>
          <p:nvPr/>
        </p:nvSpPr>
        <p:spPr>
          <a:xfrm>
            <a:off x="8687090" y="2658796"/>
            <a:ext cx="679484" cy="679484"/>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bg1"/>
                </a:solidFill>
                <a:latin typeface="Arial" panose="020B0604020202020204" pitchFamily="34" charset="0"/>
                <a:cs typeface="Arial" panose="020B0604020202020204" pitchFamily="34" charset="0"/>
              </a:rPr>
              <a:t>12</a:t>
            </a:r>
          </a:p>
        </p:txBody>
      </p:sp>
      <p:grpSp>
        <p:nvGrpSpPr>
          <p:cNvPr id="59" name="Group 58">
            <a:extLst>
              <a:ext uri="{FF2B5EF4-FFF2-40B4-BE49-F238E27FC236}">
                <a16:creationId xmlns:a16="http://schemas.microsoft.com/office/drawing/2014/main" id="{C97B57F0-4199-40F6-9D31-049101801910}"/>
              </a:ext>
            </a:extLst>
          </p:cNvPr>
          <p:cNvGrpSpPr/>
          <p:nvPr/>
        </p:nvGrpSpPr>
        <p:grpSpPr>
          <a:xfrm>
            <a:off x="10045312" y="2349137"/>
            <a:ext cx="679484" cy="2352317"/>
            <a:chOff x="3524508" y="2679091"/>
            <a:chExt cx="327409" cy="1133463"/>
          </a:xfrm>
          <a:solidFill>
            <a:schemeClr val="accent3">
              <a:lumMod val="75000"/>
            </a:schemeClr>
          </a:solidFill>
        </p:grpSpPr>
        <p:sp>
          <p:nvSpPr>
            <p:cNvPr id="62" name="Round Same Side Corner Rectangle 46">
              <a:extLst>
                <a:ext uri="{FF2B5EF4-FFF2-40B4-BE49-F238E27FC236}">
                  <a16:creationId xmlns:a16="http://schemas.microsoft.com/office/drawing/2014/main" id="{F06DBF14-87E3-4310-A992-F3A565862822}"/>
                </a:ext>
              </a:extLst>
            </p:cNvPr>
            <p:cNvSpPr/>
            <p:nvPr/>
          </p:nvSpPr>
          <p:spPr>
            <a:xfrm>
              <a:off x="3526909" y="3062730"/>
              <a:ext cx="323729" cy="74982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3" name="Oval 62">
              <a:extLst>
                <a:ext uri="{FF2B5EF4-FFF2-40B4-BE49-F238E27FC236}">
                  <a16:creationId xmlns:a16="http://schemas.microsoft.com/office/drawing/2014/main" id="{000E0882-921D-4C47-AF5A-CE3520FCF134}"/>
                </a:ext>
              </a:extLst>
            </p:cNvPr>
            <p:cNvSpPr/>
            <p:nvPr/>
          </p:nvSpPr>
          <p:spPr>
            <a:xfrm>
              <a:off x="3524508" y="2679091"/>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solidFill>
                    <a:schemeClr val="bg1"/>
                  </a:solidFill>
                  <a:latin typeface="Arial" panose="020B0604020202020204" pitchFamily="34" charset="0"/>
                  <a:cs typeface="Arial" panose="020B0604020202020204" pitchFamily="34" charset="0"/>
                </a:rPr>
                <a:t>16</a:t>
              </a:r>
            </a:p>
          </p:txBody>
        </p:sp>
      </p:grpSp>
      <p:sp>
        <p:nvSpPr>
          <p:cNvPr id="60" name="Round Same Side Corner Rectangle 46">
            <a:extLst>
              <a:ext uri="{FF2B5EF4-FFF2-40B4-BE49-F238E27FC236}">
                <a16:creationId xmlns:a16="http://schemas.microsoft.com/office/drawing/2014/main" id="{67233965-8E18-4226-9877-6E94A786EA84}"/>
              </a:ext>
            </a:extLst>
          </p:cNvPr>
          <p:cNvSpPr/>
          <p:nvPr/>
        </p:nvSpPr>
        <p:spPr>
          <a:xfrm>
            <a:off x="10333260" y="4029075"/>
            <a:ext cx="125189" cy="672380"/>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61" name="Round Same Side Corner Rectangle 46">
            <a:extLst>
              <a:ext uri="{FF2B5EF4-FFF2-40B4-BE49-F238E27FC236}">
                <a16:creationId xmlns:a16="http://schemas.microsoft.com/office/drawing/2014/main" id="{283FDD6C-3E12-4C7C-805F-C33C75BB3BE8}"/>
              </a:ext>
            </a:extLst>
          </p:cNvPr>
          <p:cNvSpPr/>
          <p:nvPr/>
        </p:nvSpPr>
        <p:spPr>
          <a:xfrm>
            <a:off x="5981290" y="4552418"/>
            <a:ext cx="130683" cy="149036"/>
          </a:xfrm>
          <a:prstGeom prst="round2SameRect">
            <a:avLst>
              <a:gd name="adj1" fmla="val 46112"/>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0" name="Group 9">
            <a:extLst>
              <a:ext uri="{FF2B5EF4-FFF2-40B4-BE49-F238E27FC236}">
                <a16:creationId xmlns:a16="http://schemas.microsoft.com/office/drawing/2014/main" id="{5114D34B-6F30-AE6F-C5D5-7B3772DDC238}"/>
              </a:ext>
            </a:extLst>
          </p:cNvPr>
          <p:cNvGrpSpPr/>
          <p:nvPr/>
        </p:nvGrpSpPr>
        <p:grpSpPr>
          <a:xfrm>
            <a:off x="10228983" y="337468"/>
            <a:ext cx="1587872" cy="1368854"/>
            <a:chOff x="10228983" y="337468"/>
            <a:chExt cx="1587872" cy="1368854"/>
          </a:xfrm>
        </p:grpSpPr>
        <p:sp>
          <p:nvSpPr>
            <p:cNvPr id="11" name="Hexagon 10">
              <a:extLst>
                <a:ext uri="{FF2B5EF4-FFF2-40B4-BE49-F238E27FC236}">
                  <a16:creationId xmlns:a16="http://schemas.microsoft.com/office/drawing/2014/main" id="{3AA65AE7-0764-B8F5-4EF0-D92417E32FB3}"/>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26F73BC0-2718-A893-4751-730808A358BA}"/>
                </a:ext>
              </a:extLst>
            </p:cNvPr>
            <p:cNvGrpSpPr/>
            <p:nvPr/>
          </p:nvGrpSpPr>
          <p:grpSpPr>
            <a:xfrm>
              <a:off x="10621771" y="762700"/>
              <a:ext cx="562136" cy="634675"/>
              <a:chOff x="760175" y="830142"/>
              <a:chExt cx="867619" cy="979579"/>
            </a:xfrm>
          </p:grpSpPr>
          <p:sp>
            <p:nvSpPr>
              <p:cNvPr id="16" name="Rectangle 15">
                <a:extLst>
                  <a:ext uri="{FF2B5EF4-FFF2-40B4-BE49-F238E27FC236}">
                    <a16:creationId xmlns:a16="http://schemas.microsoft.com/office/drawing/2014/main" id="{A201EE8A-2D16-64C1-9444-CFDE5DACF1A0}"/>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52</a:t>
                </a:r>
              </a:p>
            </p:txBody>
          </p:sp>
          <p:sp>
            <p:nvSpPr>
              <p:cNvPr id="17" name="Rectangle 16">
                <a:extLst>
                  <a:ext uri="{FF2B5EF4-FFF2-40B4-BE49-F238E27FC236}">
                    <a16:creationId xmlns:a16="http://schemas.microsoft.com/office/drawing/2014/main" id="{2088E57E-AE9C-8BF5-7E6B-06865A0169DB}"/>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3" name="Group 12">
              <a:extLst>
                <a:ext uri="{FF2B5EF4-FFF2-40B4-BE49-F238E27FC236}">
                  <a16:creationId xmlns:a16="http://schemas.microsoft.com/office/drawing/2014/main" id="{A84CE6EE-F123-A8D5-44B0-8CC5B5CE8279}"/>
                </a:ext>
              </a:extLst>
            </p:cNvPr>
            <p:cNvGrpSpPr/>
            <p:nvPr/>
          </p:nvGrpSpPr>
          <p:grpSpPr>
            <a:xfrm>
              <a:off x="11325415" y="762701"/>
              <a:ext cx="182192" cy="634674"/>
              <a:chOff x="2121762" y="2323619"/>
              <a:chExt cx="200378" cy="825210"/>
            </a:xfrm>
          </p:grpSpPr>
          <p:sp>
            <p:nvSpPr>
              <p:cNvPr id="14" name="Isosceles Triangle 13">
                <a:extLst>
                  <a:ext uri="{FF2B5EF4-FFF2-40B4-BE49-F238E27FC236}">
                    <a16:creationId xmlns:a16="http://schemas.microsoft.com/office/drawing/2014/main" id="{D8A2FD3D-3F53-E61F-47C4-AB1EF4030E6F}"/>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8DAB9603-9C41-F6B2-30AB-03C07FE3842C}"/>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18" name="Speech Bubble: Rectangle with Corners Rounded 17">
            <a:extLst>
              <a:ext uri="{FF2B5EF4-FFF2-40B4-BE49-F238E27FC236}">
                <a16:creationId xmlns:a16="http://schemas.microsoft.com/office/drawing/2014/main" id="{D379FB82-390C-F16D-EF60-5E54494DECCC}"/>
              </a:ext>
            </a:extLst>
          </p:cNvPr>
          <p:cNvSpPr/>
          <p:nvPr/>
        </p:nvSpPr>
        <p:spPr>
          <a:xfrm>
            <a:off x="1120772" y="1648484"/>
            <a:ext cx="2498728" cy="1524244"/>
          </a:xfrm>
          <a:prstGeom prst="wedgeRoundRectCallou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07000"/>
              </a:lnSpc>
              <a:spcAft>
                <a:spcPts val="800"/>
              </a:spcAft>
            </a:pPr>
            <a:r>
              <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rPr>
              <a:t>How would you introduce yourself as a caseworker?</a:t>
            </a:r>
          </a:p>
        </p:txBody>
      </p:sp>
      <p:sp>
        <p:nvSpPr>
          <p:cNvPr id="19" name="Speech Bubble: Rectangle with Corners Rounded 18">
            <a:extLst>
              <a:ext uri="{FF2B5EF4-FFF2-40B4-BE49-F238E27FC236}">
                <a16:creationId xmlns:a16="http://schemas.microsoft.com/office/drawing/2014/main" id="{DFFCFB72-C8E4-1AFF-A14F-3EF39E8F7427}"/>
              </a:ext>
            </a:extLst>
          </p:cNvPr>
          <p:cNvSpPr/>
          <p:nvPr/>
        </p:nvSpPr>
        <p:spPr>
          <a:xfrm>
            <a:off x="2082800" y="3831728"/>
            <a:ext cx="2756322" cy="1524244"/>
          </a:xfrm>
          <a:prstGeom prst="wedgeRoundRectCallout">
            <a:avLst>
              <a:gd name="adj1" fmla="val 22369"/>
              <a:gd name="adj2" fmla="val 61667"/>
              <a:gd name="adj3" fmla="val 16667"/>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nSpc>
                <a:spcPct val="107000"/>
              </a:lnSpc>
              <a:spcAft>
                <a:spcPts val="800"/>
              </a:spcAft>
            </a:pPr>
            <a:r>
              <a:rPr lang="en-US" sz="1800" dirty="0">
                <a:solidFill>
                  <a:schemeClr val="tx1"/>
                </a:solidFill>
                <a:effectLst/>
                <a:latin typeface="Arial"/>
                <a:ea typeface="Calibri" panose="020F0502020204030204" pitchFamily="34" charset="0"/>
                <a:cs typeface="Arial"/>
              </a:rPr>
              <a:t>How would you explain case management and your role to </a:t>
            </a:r>
            <a:r>
              <a:rPr lang="en-US" dirty="0">
                <a:solidFill>
                  <a:schemeClr val="tx1"/>
                </a:solidFill>
                <a:latin typeface="Arial"/>
                <a:ea typeface="Calibri" panose="020F0502020204030204" pitchFamily="34" charset="0"/>
                <a:cs typeface="Arial"/>
              </a:rPr>
              <a:t>the </a:t>
            </a:r>
            <a:r>
              <a:rPr lang="en-US" sz="1800" dirty="0">
                <a:solidFill>
                  <a:schemeClr val="tx1"/>
                </a:solidFill>
                <a:effectLst/>
                <a:latin typeface="Arial"/>
                <a:ea typeface="Calibri" panose="020F0502020204030204" pitchFamily="34" charset="0"/>
                <a:cs typeface="Arial"/>
              </a:rPr>
              <a:t>child?</a:t>
            </a:r>
            <a:r>
              <a:rPr lang="en-US" dirty="0">
                <a:solidFill>
                  <a:schemeClr val="tx1"/>
                </a:solidFill>
                <a:latin typeface="Arial"/>
                <a:ea typeface="Calibri" panose="020F0502020204030204" pitchFamily="34" charset="0"/>
                <a:cs typeface="Arial"/>
              </a:rPr>
              <a:t> </a:t>
            </a:r>
            <a:endParaRPr lang="en-US" sz="18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145699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Title 72">
            <a:extLst>
              <a:ext uri="{FF2B5EF4-FFF2-40B4-BE49-F238E27FC236}">
                <a16:creationId xmlns:a16="http://schemas.microsoft.com/office/drawing/2014/main" id="{3171D6E0-D0D9-7E80-BA5E-EB35AB8883B4}"/>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34471141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Rectangle 132">
            <a:extLst>
              <a:ext uri="{FF2B5EF4-FFF2-40B4-BE49-F238E27FC236}">
                <a16:creationId xmlns:a16="http://schemas.microsoft.com/office/drawing/2014/main" id="{E342E14D-0258-5202-9804-B4AD8BABF859}"/>
              </a:ext>
            </a:extLst>
          </p:cNvPr>
          <p:cNvSpPr/>
          <p:nvPr/>
        </p:nvSpPr>
        <p:spPr>
          <a:xfrm>
            <a:off x="9190208" y="2309597"/>
            <a:ext cx="1583761" cy="2568482"/>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Rectangle 133">
            <a:extLst>
              <a:ext uri="{FF2B5EF4-FFF2-40B4-BE49-F238E27FC236}">
                <a16:creationId xmlns:a16="http://schemas.microsoft.com/office/drawing/2014/main" id="{360155A3-48FA-EA1D-A7C3-78A9662019B6}"/>
              </a:ext>
            </a:extLst>
          </p:cNvPr>
          <p:cNvSpPr/>
          <p:nvPr/>
        </p:nvSpPr>
        <p:spPr>
          <a:xfrm>
            <a:off x="7324806" y="2309597"/>
            <a:ext cx="1736806" cy="2568482"/>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5" name="Rectangle 134">
            <a:extLst>
              <a:ext uri="{FF2B5EF4-FFF2-40B4-BE49-F238E27FC236}">
                <a16:creationId xmlns:a16="http://schemas.microsoft.com/office/drawing/2014/main" id="{8C5C3548-2994-1497-39F2-A110FDAD4B6C}"/>
              </a:ext>
            </a:extLst>
          </p:cNvPr>
          <p:cNvSpPr/>
          <p:nvPr/>
        </p:nvSpPr>
        <p:spPr>
          <a:xfrm>
            <a:off x="3754610" y="2309597"/>
            <a:ext cx="3449168" cy="2568482"/>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6" name="Rectangle 135">
            <a:extLst>
              <a:ext uri="{FF2B5EF4-FFF2-40B4-BE49-F238E27FC236}">
                <a16:creationId xmlns:a16="http://schemas.microsoft.com/office/drawing/2014/main" id="{5E805ABF-AF0E-E24C-ACEE-D85F08EAA40B}"/>
              </a:ext>
            </a:extLst>
          </p:cNvPr>
          <p:cNvSpPr/>
          <p:nvPr/>
        </p:nvSpPr>
        <p:spPr>
          <a:xfrm>
            <a:off x="2441416" y="2309597"/>
            <a:ext cx="1192166" cy="2568482"/>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0" name="Straight Arrow Connector 99">
            <a:extLst>
              <a:ext uri="{FF2B5EF4-FFF2-40B4-BE49-F238E27FC236}">
                <a16:creationId xmlns:a16="http://schemas.microsoft.com/office/drawing/2014/main" id="{B415CA70-29C9-5FE7-320E-53BC64A855D0}"/>
              </a:ext>
            </a:extLst>
          </p:cNvPr>
          <p:cNvCxnSpPr>
            <a:cxnSpLocks/>
          </p:cNvCxnSpPr>
          <p:nvPr/>
        </p:nvCxnSpPr>
        <p:spPr>
          <a:xfrm>
            <a:off x="1242995" y="2324300"/>
            <a:ext cx="10028733" cy="0"/>
          </a:xfrm>
          <a:prstGeom prst="straightConnector1">
            <a:avLst/>
          </a:prstGeom>
          <a:ln w="1270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F1F5D555-BE28-B4D9-20D3-77324EB7AA15}"/>
              </a:ext>
            </a:extLst>
          </p:cNvPr>
          <p:cNvSpPr>
            <a:spLocks noGrp="1"/>
          </p:cNvSpPr>
          <p:nvPr>
            <p:ph type="title"/>
          </p:nvPr>
        </p:nvSpPr>
        <p:spPr/>
        <p:txBody>
          <a:bodyPr/>
          <a:lstStyle/>
          <a:p>
            <a:r>
              <a:rPr lang="en-GB" dirty="0"/>
              <a:t>Communication at different ages</a:t>
            </a:r>
            <a:endParaRPr lang="en-BE"/>
          </a:p>
        </p:txBody>
      </p:sp>
      <p:grpSp>
        <p:nvGrpSpPr>
          <p:cNvPr id="4" name="Group 3">
            <a:extLst>
              <a:ext uri="{FF2B5EF4-FFF2-40B4-BE49-F238E27FC236}">
                <a16:creationId xmlns:a16="http://schemas.microsoft.com/office/drawing/2014/main" id="{484E8DCD-4255-FE8C-4ED8-9941A8C7EA97}"/>
              </a:ext>
            </a:extLst>
          </p:cNvPr>
          <p:cNvGrpSpPr/>
          <p:nvPr/>
        </p:nvGrpSpPr>
        <p:grpSpPr>
          <a:xfrm>
            <a:off x="10228983" y="337468"/>
            <a:ext cx="1587872" cy="1368854"/>
            <a:chOff x="10228983" y="337468"/>
            <a:chExt cx="1587872" cy="1368854"/>
          </a:xfrm>
        </p:grpSpPr>
        <p:sp>
          <p:nvSpPr>
            <p:cNvPr id="5" name="Hexagon 4">
              <a:extLst>
                <a:ext uri="{FF2B5EF4-FFF2-40B4-BE49-F238E27FC236}">
                  <a16:creationId xmlns:a16="http://schemas.microsoft.com/office/drawing/2014/main" id="{BD7FB4FF-49D0-D655-288E-F50D8DA89B29}"/>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9" name="Group 8">
              <a:extLst>
                <a:ext uri="{FF2B5EF4-FFF2-40B4-BE49-F238E27FC236}">
                  <a16:creationId xmlns:a16="http://schemas.microsoft.com/office/drawing/2014/main" id="{D49EEB38-C1B2-3D39-299B-73DB3C29DCF1}"/>
                </a:ext>
              </a:extLst>
            </p:cNvPr>
            <p:cNvGrpSpPr/>
            <p:nvPr/>
          </p:nvGrpSpPr>
          <p:grpSpPr>
            <a:xfrm>
              <a:off x="10621771" y="762700"/>
              <a:ext cx="562136" cy="634675"/>
              <a:chOff x="760175" y="830142"/>
              <a:chExt cx="867619" cy="979579"/>
            </a:xfrm>
          </p:grpSpPr>
          <p:sp>
            <p:nvSpPr>
              <p:cNvPr id="33" name="Rectangle 32">
                <a:extLst>
                  <a:ext uri="{FF2B5EF4-FFF2-40B4-BE49-F238E27FC236}">
                    <a16:creationId xmlns:a16="http://schemas.microsoft.com/office/drawing/2014/main" id="{BD0A75EB-FD6B-BBC0-FFC0-A6246F584808}"/>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53</a:t>
                </a:r>
              </a:p>
            </p:txBody>
          </p:sp>
          <p:sp>
            <p:nvSpPr>
              <p:cNvPr id="34" name="Rectangle 33">
                <a:extLst>
                  <a:ext uri="{FF2B5EF4-FFF2-40B4-BE49-F238E27FC236}">
                    <a16:creationId xmlns:a16="http://schemas.microsoft.com/office/drawing/2014/main" id="{2F926356-5D62-8D2E-5BAD-00A1DF573F60}"/>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nvGrpSpPr>
            <p:cNvPr id="12" name="Group 11">
              <a:extLst>
                <a:ext uri="{FF2B5EF4-FFF2-40B4-BE49-F238E27FC236}">
                  <a16:creationId xmlns:a16="http://schemas.microsoft.com/office/drawing/2014/main" id="{8990CF02-901B-21C1-B262-E6901D197312}"/>
                </a:ext>
              </a:extLst>
            </p:cNvPr>
            <p:cNvGrpSpPr/>
            <p:nvPr/>
          </p:nvGrpSpPr>
          <p:grpSpPr>
            <a:xfrm>
              <a:off x="11325415" y="762701"/>
              <a:ext cx="182192" cy="634674"/>
              <a:chOff x="2121762" y="2323619"/>
              <a:chExt cx="200378" cy="825210"/>
            </a:xfrm>
          </p:grpSpPr>
          <p:sp>
            <p:nvSpPr>
              <p:cNvPr id="30" name="Isosceles Triangle 29">
                <a:extLst>
                  <a:ext uri="{FF2B5EF4-FFF2-40B4-BE49-F238E27FC236}">
                    <a16:creationId xmlns:a16="http://schemas.microsoft.com/office/drawing/2014/main" id="{706BF911-DCB5-9A40-C6BB-7068B6FCEA98}"/>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376FEE90-5ED5-8A5F-9C94-367F6DDF97DE}"/>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79" name="Oval 78">
            <a:extLst>
              <a:ext uri="{FF2B5EF4-FFF2-40B4-BE49-F238E27FC236}">
                <a16:creationId xmlns:a16="http://schemas.microsoft.com/office/drawing/2014/main" id="{04613BE3-77E9-5B0E-DC8B-72271E46B68B}"/>
              </a:ext>
            </a:extLst>
          </p:cNvPr>
          <p:cNvSpPr/>
          <p:nvPr/>
        </p:nvSpPr>
        <p:spPr>
          <a:xfrm>
            <a:off x="859760"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1</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80" name="Oval 79">
            <a:extLst>
              <a:ext uri="{FF2B5EF4-FFF2-40B4-BE49-F238E27FC236}">
                <a16:creationId xmlns:a16="http://schemas.microsoft.com/office/drawing/2014/main" id="{15D62C36-1208-2CEE-15EA-D55B877A85A4}"/>
              </a:ext>
            </a:extLst>
          </p:cNvPr>
          <p:cNvSpPr/>
          <p:nvPr/>
        </p:nvSpPr>
        <p:spPr>
          <a:xfrm>
            <a:off x="1454792"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2</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81" name="Oval 80">
            <a:extLst>
              <a:ext uri="{FF2B5EF4-FFF2-40B4-BE49-F238E27FC236}">
                <a16:creationId xmlns:a16="http://schemas.microsoft.com/office/drawing/2014/main" id="{FAFD5F43-67D4-EDC5-0BD0-77A1ABE818AB}"/>
              </a:ext>
            </a:extLst>
          </p:cNvPr>
          <p:cNvSpPr/>
          <p:nvPr/>
        </p:nvSpPr>
        <p:spPr>
          <a:xfrm>
            <a:off x="2049824"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3</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82" name="Oval 81">
            <a:extLst>
              <a:ext uri="{FF2B5EF4-FFF2-40B4-BE49-F238E27FC236}">
                <a16:creationId xmlns:a16="http://schemas.microsoft.com/office/drawing/2014/main" id="{9AF63636-E414-EBBB-977E-E897381241E7}"/>
              </a:ext>
            </a:extLst>
          </p:cNvPr>
          <p:cNvSpPr/>
          <p:nvPr/>
        </p:nvSpPr>
        <p:spPr>
          <a:xfrm>
            <a:off x="2644856"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4</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83" name="Oval 82">
            <a:extLst>
              <a:ext uri="{FF2B5EF4-FFF2-40B4-BE49-F238E27FC236}">
                <a16:creationId xmlns:a16="http://schemas.microsoft.com/office/drawing/2014/main" id="{70F23F83-7A4E-499B-D49A-33CA55C823FE}"/>
              </a:ext>
            </a:extLst>
          </p:cNvPr>
          <p:cNvSpPr/>
          <p:nvPr/>
        </p:nvSpPr>
        <p:spPr>
          <a:xfrm>
            <a:off x="3239888"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5</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84" name="Oval 83">
            <a:extLst>
              <a:ext uri="{FF2B5EF4-FFF2-40B4-BE49-F238E27FC236}">
                <a16:creationId xmlns:a16="http://schemas.microsoft.com/office/drawing/2014/main" id="{E757FDCC-F087-F2CE-80B9-903732FD3B51}"/>
              </a:ext>
            </a:extLst>
          </p:cNvPr>
          <p:cNvSpPr/>
          <p:nvPr/>
        </p:nvSpPr>
        <p:spPr>
          <a:xfrm>
            <a:off x="3834920"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6</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85" name="Oval 84">
            <a:extLst>
              <a:ext uri="{FF2B5EF4-FFF2-40B4-BE49-F238E27FC236}">
                <a16:creationId xmlns:a16="http://schemas.microsoft.com/office/drawing/2014/main" id="{3C0B5166-0F86-754E-BEF3-CE2918B94A3A}"/>
              </a:ext>
            </a:extLst>
          </p:cNvPr>
          <p:cNvSpPr/>
          <p:nvPr/>
        </p:nvSpPr>
        <p:spPr>
          <a:xfrm>
            <a:off x="4429952"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7</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86" name="Oval 85">
            <a:extLst>
              <a:ext uri="{FF2B5EF4-FFF2-40B4-BE49-F238E27FC236}">
                <a16:creationId xmlns:a16="http://schemas.microsoft.com/office/drawing/2014/main" id="{DEA22274-AB49-C6F3-4F87-5D645124AFED}"/>
              </a:ext>
            </a:extLst>
          </p:cNvPr>
          <p:cNvSpPr/>
          <p:nvPr/>
        </p:nvSpPr>
        <p:spPr>
          <a:xfrm>
            <a:off x="5024984"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8</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87" name="Oval 86">
            <a:extLst>
              <a:ext uri="{FF2B5EF4-FFF2-40B4-BE49-F238E27FC236}">
                <a16:creationId xmlns:a16="http://schemas.microsoft.com/office/drawing/2014/main" id="{F629EE0F-CD34-DDBF-EEB5-465E2FF582C9}"/>
              </a:ext>
            </a:extLst>
          </p:cNvPr>
          <p:cNvSpPr/>
          <p:nvPr/>
        </p:nvSpPr>
        <p:spPr>
          <a:xfrm>
            <a:off x="5620016"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9</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88" name="Oval 87">
            <a:extLst>
              <a:ext uri="{FF2B5EF4-FFF2-40B4-BE49-F238E27FC236}">
                <a16:creationId xmlns:a16="http://schemas.microsoft.com/office/drawing/2014/main" id="{A7A7EBD9-A455-CB14-3597-0514BBAA39B4}"/>
              </a:ext>
            </a:extLst>
          </p:cNvPr>
          <p:cNvSpPr/>
          <p:nvPr/>
        </p:nvSpPr>
        <p:spPr>
          <a:xfrm>
            <a:off x="6215048"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10</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89" name="Oval 88">
            <a:extLst>
              <a:ext uri="{FF2B5EF4-FFF2-40B4-BE49-F238E27FC236}">
                <a16:creationId xmlns:a16="http://schemas.microsoft.com/office/drawing/2014/main" id="{1BAB6209-9330-BC3C-A064-CF8B5AABF77E}"/>
              </a:ext>
            </a:extLst>
          </p:cNvPr>
          <p:cNvSpPr/>
          <p:nvPr/>
        </p:nvSpPr>
        <p:spPr>
          <a:xfrm>
            <a:off x="6810080"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11</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90" name="Oval 89">
            <a:extLst>
              <a:ext uri="{FF2B5EF4-FFF2-40B4-BE49-F238E27FC236}">
                <a16:creationId xmlns:a16="http://schemas.microsoft.com/office/drawing/2014/main" id="{D3EEC323-0206-8EAE-5418-2E40BF084C1C}"/>
              </a:ext>
            </a:extLst>
          </p:cNvPr>
          <p:cNvSpPr/>
          <p:nvPr/>
        </p:nvSpPr>
        <p:spPr>
          <a:xfrm>
            <a:off x="7405112"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12</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91" name="Oval 90">
            <a:extLst>
              <a:ext uri="{FF2B5EF4-FFF2-40B4-BE49-F238E27FC236}">
                <a16:creationId xmlns:a16="http://schemas.microsoft.com/office/drawing/2014/main" id="{9B6B415C-24A4-9E4C-11C5-DD17271857A3}"/>
              </a:ext>
            </a:extLst>
          </p:cNvPr>
          <p:cNvSpPr/>
          <p:nvPr/>
        </p:nvSpPr>
        <p:spPr>
          <a:xfrm>
            <a:off x="8000144"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13</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92" name="Oval 91">
            <a:extLst>
              <a:ext uri="{FF2B5EF4-FFF2-40B4-BE49-F238E27FC236}">
                <a16:creationId xmlns:a16="http://schemas.microsoft.com/office/drawing/2014/main" id="{7C4DA625-BE8F-9EBF-A7F0-40F24AB6F13E}"/>
              </a:ext>
            </a:extLst>
          </p:cNvPr>
          <p:cNvSpPr/>
          <p:nvPr/>
        </p:nvSpPr>
        <p:spPr>
          <a:xfrm>
            <a:off x="8595176"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14</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93" name="Oval 92">
            <a:extLst>
              <a:ext uri="{FF2B5EF4-FFF2-40B4-BE49-F238E27FC236}">
                <a16:creationId xmlns:a16="http://schemas.microsoft.com/office/drawing/2014/main" id="{FEEF57BC-6738-B026-5E0A-1F3C69BDFA02}"/>
              </a:ext>
            </a:extLst>
          </p:cNvPr>
          <p:cNvSpPr/>
          <p:nvPr/>
        </p:nvSpPr>
        <p:spPr>
          <a:xfrm>
            <a:off x="9190208"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15</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94" name="Oval 93">
            <a:extLst>
              <a:ext uri="{FF2B5EF4-FFF2-40B4-BE49-F238E27FC236}">
                <a16:creationId xmlns:a16="http://schemas.microsoft.com/office/drawing/2014/main" id="{2CA76C75-CF57-BEFE-60BA-562329C49FF3}"/>
              </a:ext>
            </a:extLst>
          </p:cNvPr>
          <p:cNvSpPr/>
          <p:nvPr/>
        </p:nvSpPr>
        <p:spPr>
          <a:xfrm>
            <a:off x="9785240"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16</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95" name="Oval 94">
            <a:extLst>
              <a:ext uri="{FF2B5EF4-FFF2-40B4-BE49-F238E27FC236}">
                <a16:creationId xmlns:a16="http://schemas.microsoft.com/office/drawing/2014/main" id="{E5A9B1EC-4FD4-C703-1A7A-41345A17941A}"/>
              </a:ext>
            </a:extLst>
          </p:cNvPr>
          <p:cNvSpPr/>
          <p:nvPr/>
        </p:nvSpPr>
        <p:spPr>
          <a:xfrm>
            <a:off x="10380272" y="2132535"/>
            <a:ext cx="393698" cy="393698"/>
          </a:xfrm>
          <a:prstGeom prst="ellipse">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A" sz="1400" dirty="0">
                <a:solidFill>
                  <a:schemeClr val="accent3">
                    <a:lumMod val="75000"/>
                  </a:schemeClr>
                </a:solidFill>
                <a:latin typeface="Arial" panose="020B0604020202020204" pitchFamily="34" charset="0"/>
                <a:cs typeface="Arial" panose="020B0604020202020204" pitchFamily="34" charset="0"/>
              </a:rPr>
              <a:t>17</a:t>
            </a:r>
            <a:endParaRPr lang="en-US" sz="1400" dirty="0">
              <a:solidFill>
                <a:schemeClr val="accent3">
                  <a:lumMod val="75000"/>
                </a:schemeClr>
              </a:solidFill>
              <a:latin typeface="Arial" panose="020B0604020202020204" pitchFamily="34" charset="0"/>
              <a:cs typeface="Arial" panose="020B0604020202020204" pitchFamily="34" charset="0"/>
            </a:endParaRPr>
          </a:p>
        </p:txBody>
      </p:sp>
      <p:sp>
        <p:nvSpPr>
          <p:cNvPr id="121" name="TextBox 120">
            <a:extLst>
              <a:ext uri="{FF2B5EF4-FFF2-40B4-BE49-F238E27FC236}">
                <a16:creationId xmlns:a16="http://schemas.microsoft.com/office/drawing/2014/main" id="{5F91EA62-397E-4C9B-07B1-9E47622CBA66}"/>
              </a:ext>
            </a:extLst>
          </p:cNvPr>
          <p:cNvSpPr txBox="1"/>
          <p:nvPr/>
        </p:nvSpPr>
        <p:spPr>
          <a:xfrm>
            <a:off x="2661956" y="5005845"/>
            <a:ext cx="1092654" cy="767133"/>
          </a:xfrm>
          <a:prstGeom prst="rect">
            <a:avLst/>
          </a:prstGeom>
          <a:noFill/>
        </p:spPr>
        <p:txBody>
          <a:bodyPr wrap="square">
            <a:spAutoFit/>
          </a:bodyPr>
          <a:lstStyle/>
          <a:p>
            <a:pPr lvl="0" algn="ctr">
              <a:lnSpc>
                <a:spcPct val="107000"/>
              </a:lnSpc>
              <a:tabLst>
                <a:tab pos="457200" algn="l"/>
              </a:tabLst>
            </a:pPr>
            <a:r>
              <a:rPr lang="en-GB" sz="1400" b="1" dirty="0">
                <a:effectLst/>
                <a:latin typeface="Arial" panose="020B0604020202020204" pitchFamily="34" charset="0"/>
                <a:cs typeface="Arial" panose="020B0604020202020204" pitchFamily="34" charset="0"/>
              </a:rPr>
              <a:t>Early childhood</a:t>
            </a:r>
          </a:p>
          <a:p>
            <a:pPr lvl="0" algn="ctr">
              <a:lnSpc>
                <a:spcPct val="107000"/>
              </a:lnSpc>
              <a:tabLst>
                <a:tab pos="457200" algn="l"/>
              </a:tabLst>
            </a:pPr>
            <a:r>
              <a:rPr lang="en-GB" sz="1400" dirty="0">
                <a:effectLst/>
                <a:latin typeface="Arial" panose="020B0604020202020204" pitchFamily="34" charset="0"/>
                <a:cs typeface="Arial" panose="020B0604020202020204" pitchFamily="34" charset="0"/>
              </a:rPr>
              <a:t>3 - 5 years</a:t>
            </a:r>
            <a:endParaRPr lang="en-US" sz="1400" dirty="0">
              <a:latin typeface="Arial" panose="020B0604020202020204" pitchFamily="34" charset="0"/>
              <a:ea typeface="Calibri" panose="020F0502020204030204" pitchFamily="34" charset="0"/>
              <a:cs typeface="Arial" panose="020B0604020202020204" pitchFamily="34" charset="0"/>
            </a:endParaRPr>
          </a:p>
        </p:txBody>
      </p:sp>
      <p:sp>
        <p:nvSpPr>
          <p:cNvPr id="122" name="TextBox 121">
            <a:extLst>
              <a:ext uri="{FF2B5EF4-FFF2-40B4-BE49-F238E27FC236}">
                <a16:creationId xmlns:a16="http://schemas.microsoft.com/office/drawing/2014/main" id="{14691304-C55A-5683-5E99-033506DFD5E9}"/>
              </a:ext>
            </a:extLst>
          </p:cNvPr>
          <p:cNvSpPr txBox="1"/>
          <p:nvPr/>
        </p:nvSpPr>
        <p:spPr>
          <a:xfrm>
            <a:off x="4563310" y="5005845"/>
            <a:ext cx="1831767" cy="536622"/>
          </a:xfrm>
          <a:prstGeom prst="rect">
            <a:avLst/>
          </a:prstGeom>
          <a:noFill/>
        </p:spPr>
        <p:txBody>
          <a:bodyPr wrap="square">
            <a:spAutoFit/>
          </a:bodyPr>
          <a:lstStyle/>
          <a:p>
            <a:pPr lvl="0" algn="ctr">
              <a:lnSpc>
                <a:spcPct val="107000"/>
              </a:lnSpc>
              <a:tabLst>
                <a:tab pos="457200" algn="l"/>
              </a:tabLst>
            </a:pPr>
            <a:r>
              <a:rPr lang="en-GB" sz="1400" b="1" dirty="0">
                <a:effectLst/>
                <a:latin typeface="Arial" panose="020B0604020202020204" pitchFamily="34" charset="0"/>
                <a:cs typeface="Arial" panose="020B0604020202020204" pitchFamily="34" charset="0"/>
              </a:rPr>
              <a:t>Middle childhood</a:t>
            </a:r>
          </a:p>
          <a:p>
            <a:pPr lvl="0" algn="ctr">
              <a:lnSpc>
                <a:spcPct val="107000"/>
              </a:lnSpc>
              <a:tabLst>
                <a:tab pos="457200" algn="l"/>
              </a:tabLst>
            </a:pPr>
            <a:r>
              <a:rPr lang="en-GB" sz="1400" dirty="0">
                <a:effectLst/>
                <a:latin typeface="Arial" panose="020B0604020202020204" pitchFamily="34" charset="0"/>
                <a:cs typeface="Arial" panose="020B0604020202020204" pitchFamily="34" charset="0"/>
              </a:rPr>
              <a:t>6 - 11 years</a:t>
            </a:r>
            <a:endParaRPr lang="en-US" sz="1400" dirty="0">
              <a:latin typeface="Arial" panose="020B0604020202020204" pitchFamily="34" charset="0"/>
              <a:ea typeface="Calibri" panose="020F0502020204030204" pitchFamily="34" charset="0"/>
              <a:cs typeface="Arial" panose="020B0604020202020204" pitchFamily="34" charset="0"/>
            </a:endParaRPr>
          </a:p>
        </p:txBody>
      </p:sp>
      <p:sp>
        <p:nvSpPr>
          <p:cNvPr id="123" name="TextBox 122">
            <a:extLst>
              <a:ext uri="{FF2B5EF4-FFF2-40B4-BE49-F238E27FC236}">
                <a16:creationId xmlns:a16="http://schemas.microsoft.com/office/drawing/2014/main" id="{1B329E0D-760C-950A-F96B-315049766FFF}"/>
              </a:ext>
            </a:extLst>
          </p:cNvPr>
          <p:cNvSpPr txBox="1"/>
          <p:nvPr/>
        </p:nvSpPr>
        <p:spPr>
          <a:xfrm>
            <a:off x="7324805" y="5005845"/>
            <a:ext cx="1727795" cy="767133"/>
          </a:xfrm>
          <a:prstGeom prst="rect">
            <a:avLst/>
          </a:prstGeom>
          <a:noFill/>
        </p:spPr>
        <p:txBody>
          <a:bodyPr wrap="square">
            <a:spAutoFit/>
          </a:bodyPr>
          <a:lstStyle/>
          <a:p>
            <a:pPr lvl="0" algn="ctr">
              <a:lnSpc>
                <a:spcPct val="107000"/>
              </a:lnSpc>
              <a:tabLst>
                <a:tab pos="457200" algn="l"/>
              </a:tabLst>
            </a:pPr>
            <a:r>
              <a:rPr lang="en-GB" sz="1400" b="1" dirty="0">
                <a:effectLst/>
                <a:latin typeface="Arial" panose="020B0604020202020204" pitchFamily="34" charset="0"/>
                <a:cs typeface="Arial" panose="020B0604020202020204" pitchFamily="34" charset="0"/>
              </a:rPr>
              <a:t>Early adolescence </a:t>
            </a:r>
          </a:p>
          <a:p>
            <a:pPr lvl="0" algn="ctr">
              <a:lnSpc>
                <a:spcPct val="107000"/>
              </a:lnSpc>
              <a:tabLst>
                <a:tab pos="457200" algn="l"/>
              </a:tabLst>
            </a:pPr>
            <a:r>
              <a:rPr lang="en-GB" sz="1400" dirty="0">
                <a:effectLst/>
                <a:latin typeface="Arial" panose="020B0604020202020204" pitchFamily="34" charset="0"/>
                <a:cs typeface="Arial" panose="020B0604020202020204" pitchFamily="34" charset="0"/>
              </a:rPr>
              <a:t>12 - 14 years</a:t>
            </a:r>
            <a:endParaRPr lang="en-US" sz="1400" dirty="0">
              <a:latin typeface="Arial" panose="020B0604020202020204" pitchFamily="34" charset="0"/>
              <a:ea typeface="Calibri" panose="020F0502020204030204" pitchFamily="34" charset="0"/>
              <a:cs typeface="Arial" panose="020B0604020202020204" pitchFamily="34" charset="0"/>
            </a:endParaRPr>
          </a:p>
        </p:txBody>
      </p:sp>
      <p:sp>
        <p:nvSpPr>
          <p:cNvPr id="124" name="TextBox 123">
            <a:extLst>
              <a:ext uri="{FF2B5EF4-FFF2-40B4-BE49-F238E27FC236}">
                <a16:creationId xmlns:a16="http://schemas.microsoft.com/office/drawing/2014/main" id="{188A44A8-B5EB-610F-A94F-534576E65E7B}"/>
              </a:ext>
            </a:extLst>
          </p:cNvPr>
          <p:cNvSpPr txBox="1"/>
          <p:nvPr/>
        </p:nvSpPr>
        <p:spPr>
          <a:xfrm>
            <a:off x="9190208" y="5005845"/>
            <a:ext cx="1583761" cy="536622"/>
          </a:xfrm>
          <a:prstGeom prst="rect">
            <a:avLst/>
          </a:prstGeom>
          <a:noFill/>
        </p:spPr>
        <p:txBody>
          <a:bodyPr wrap="square">
            <a:spAutoFit/>
          </a:bodyPr>
          <a:lstStyle/>
          <a:p>
            <a:pPr lvl="0" algn="ctr">
              <a:lnSpc>
                <a:spcPct val="107000"/>
              </a:lnSpc>
              <a:tabLst>
                <a:tab pos="457200" algn="l"/>
              </a:tabLst>
            </a:pPr>
            <a:r>
              <a:rPr lang="en-GB" sz="1400" b="1" dirty="0">
                <a:effectLst/>
                <a:latin typeface="Arial" panose="020B0604020202020204" pitchFamily="34" charset="0"/>
                <a:cs typeface="Arial" panose="020B0604020202020204" pitchFamily="34" charset="0"/>
              </a:rPr>
              <a:t>Adolescence</a:t>
            </a:r>
          </a:p>
          <a:p>
            <a:pPr lvl="0" algn="ctr">
              <a:lnSpc>
                <a:spcPct val="107000"/>
              </a:lnSpc>
              <a:tabLst>
                <a:tab pos="457200" algn="l"/>
              </a:tabLst>
            </a:pPr>
            <a:r>
              <a:rPr lang="en-GB" sz="1400" dirty="0">
                <a:effectLst/>
                <a:latin typeface="Arial" panose="020B0604020202020204" pitchFamily="34" charset="0"/>
                <a:cs typeface="Arial" panose="020B0604020202020204" pitchFamily="34" charset="0"/>
              </a:rPr>
              <a:t>15 - 17 years</a:t>
            </a:r>
            <a:endParaRPr lang="en-US" sz="1400" dirty="0">
              <a:latin typeface="Arial" panose="020B0604020202020204" pitchFamily="34" charset="0"/>
              <a:ea typeface="Calibri" panose="020F0502020204030204" pitchFamily="34" charset="0"/>
              <a:cs typeface="Arial" panose="020B0604020202020204" pitchFamily="34" charset="0"/>
            </a:endParaRPr>
          </a:p>
        </p:txBody>
      </p:sp>
      <p:grpSp>
        <p:nvGrpSpPr>
          <p:cNvPr id="147" name="Group 146">
            <a:extLst>
              <a:ext uri="{FF2B5EF4-FFF2-40B4-BE49-F238E27FC236}">
                <a16:creationId xmlns:a16="http://schemas.microsoft.com/office/drawing/2014/main" id="{D0F29154-53DB-602D-4364-77101AA32F31}"/>
              </a:ext>
            </a:extLst>
          </p:cNvPr>
          <p:cNvGrpSpPr/>
          <p:nvPr/>
        </p:nvGrpSpPr>
        <p:grpSpPr>
          <a:xfrm>
            <a:off x="2400374" y="3059569"/>
            <a:ext cx="1278692" cy="1052794"/>
            <a:chOff x="2644856" y="3260860"/>
            <a:chExt cx="789728" cy="650212"/>
          </a:xfrm>
        </p:grpSpPr>
        <p:sp>
          <p:nvSpPr>
            <p:cNvPr id="139" name="Speech Bubble: Rectangle with Corners Rounded 138">
              <a:extLst>
                <a:ext uri="{FF2B5EF4-FFF2-40B4-BE49-F238E27FC236}">
                  <a16:creationId xmlns:a16="http://schemas.microsoft.com/office/drawing/2014/main" id="{ABC3D87A-A432-658D-A73C-D723FBB02F6A}"/>
                </a:ext>
              </a:extLst>
            </p:cNvPr>
            <p:cNvSpPr/>
            <p:nvPr/>
          </p:nvSpPr>
          <p:spPr>
            <a:xfrm>
              <a:off x="2644856" y="3260860"/>
              <a:ext cx="397997" cy="266658"/>
            </a:xfrm>
            <a:prstGeom prst="wedgeRoundRectCallout">
              <a:avLst>
                <a:gd name="adj1" fmla="val -6142"/>
                <a:gd name="adj2" fmla="val 78529"/>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0" name="Speech Bubble: Rectangle with Corners Rounded 139">
              <a:extLst>
                <a:ext uri="{FF2B5EF4-FFF2-40B4-BE49-F238E27FC236}">
                  <a16:creationId xmlns:a16="http://schemas.microsoft.com/office/drawing/2014/main" id="{6EBDF90B-2637-95FF-BF95-E78CEE9EA99E}"/>
                </a:ext>
              </a:extLst>
            </p:cNvPr>
            <p:cNvSpPr/>
            <p:nvPr/>
          </p:nvSpPr>
          <p:spPr>
            <a:xfrm>
              <a:off x="3036587" y="3644414"/>
              <a:ext cx="397997" cy="266658"/>
            </a:xfrm>
            <a:prstGeom prst="wedgeRoundRectCallout">
              <a:avLst>
                <a:gd name="adj1" fmla="val 1038"/>
                <a:gd name="adj2" fmla="val 71385"/>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48" name="Group 147">
            <a:extLst>
              <a:ext uri="{FF2B5EF4-FFF2-40B4-BE49-F238E27FC236}">
                <a16:creationId xmlns:a16="http://schemas.microsoft.com/office/drawing/2014/main" id="{2AAB288E-1E03-A2CB-3B25-A60B53CE079E}"/>
              </a:ext>
            </a:extLst>
          </p:cNvPr>
          <p:cNvGrpSpPr/>
          <p:nvPr/>
        </p:nvGrpSpPr>
        <p:grpSpPr>
          <a:xfrm>
            <a:off x="4799350" y="3059569"/>
            <a:ext cx="1278692" cy="1052794"/>
            <a:chOff x="5043832" y="3260860"/>
            <a:chExt cx="789728" cy="650212"/>
          </a:xfrm>
        </p:grpSpPr>
        <p:sp>
          <p:nvSpPr>
            <p:cNvPr id="141" name="Speech Bubble: Rectangle with Corners Rounded 140">
              <a:extLst>
                <a:ext uri="{FF2B5EF4-FFF2-40B4-BE49-F238E27FC236}">
                  <a16:creationId xmlns:a16="http://schemas.microsoft.com/office/drawing/2014/main" id="{4E884ED8-3E93-8487-B2E7-00C367966BEA}"/>
                </a:ext>
              </a:extLst>
            </p:cNvPr>
            <p:cNvSpPr/>
            <p:nvPr/>
          </p:nvSpPr>
          <p:spPr>
            <a:xfrm>
              <a:off x="5043832" y="3260860"/>
              <a:ext cx="397997" cy="266658"/>
            </a:xfrm>
            <a:prstGeom prst="wedgeRoundRectCallout">
              <a:avLst>
                <a:gd name="adj1" fmla="val -6142"/>
                <a:gd name="adj2" fmla="val 78529"/>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2" name="Speech Bubble: Rectangle with Corners Rounded 141">
              <a:extLst>
                <a:ext uri="{FF2B5EF4-FFF2-40B4-BE49-F238E27FC236}">
                  <a16:creationId xmlns:a16="http://schemas.microsoft.com/office/drawing/2014/main" id="{0BE08306-38FD-C240-6AFB-16342CA255FF}"/>
                </a:ext>
              </a:extLst>
            </p:cNvPr>
            <p:cNvSpPr/>
            <p:nvPr/>
          </p:nvSpPr>
          <p:spPr>
            <a:xfrm>
              <a:off x="5435563" y="3644414"/>
              <a:ext cx="397997" cy="266658"/>
            </a:xfrm>
            <a:prstGeom prst="wedgeRoundRectCallout">
              <a:avLst>
                <a:gd name="adj1" fmla="val 1038"/>
                <a:gd name="adj2" fmla="val 71385"/>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49" name="Group 148">
            <a:extLst>
              <a:ext uri="{FF2B5EF4-FFF2-40B4-BE49-F238E27FC236}">
                <a16:creationId xmlns:a16="http://schemas.microsoft.com/office/drawing/2014/main" id="{13FB5293-6E26-A097-2199-085E97E13A9B}"/>
              </a:ext>
            </a:extLst>
          </p:cNvPr>
          <p:cNvGrpSpPr/>
          <p:nvPr/>
        </p:nvGrpSpPr>
        <p:grpSpPr>
          <a:xfrm>
            <a:off x="7458790" y="3059569"/>
            <a:ext cx="1278692" cy="1052794"/>
            <a:chOff x="7703272" y="3260860"/>
            <a:chExt cx="789728" cy="650212"/>
          </a:xfrm>
        </p:grpSpPr>
        <p:sp>
          <p:nvSpPr>
            <p:cNvPr id="143" name="Speech Bubble: Rectangle with Corners Rounded 142">
              <a:extLst>
                <a:ext uri="{FF2B5EF4-FFF2-40B4-BE49-F238E27FC236}">
                  <a16:creationId xmlns:a16="http://schemas.microsoft.com/office/drawing/2014/main" id="{D423D3AF-ACEB-11CC-8B66-F23581FDEF44}"/>
                </a:ext>
              </a:extLst>
            </p:cNvPr>
            <p:cNvSpPr/>
            <p:nvPr/>
          </p:nvSpPr>
          <p:spPr>
            <a:xfrm>
              <a:off x="7703272" y="3260860"/>
              <a:ext cx="397997" cy="266658"/>
            </a:xfrm>
            <a:prstGeom prst="wedgeRoundRectCallout">
              <a:avLst>
                <a:gd name="adj1" fmla="val -6142"/>
                <a:gd name="adj2" fmla="val 78529"/>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4" name="Speech Bubble: Rectangle with Corners Rounded 143">
              <a:extLst>
                <a:ext uri="{FF2B5EF4-FFF2-40B4-BE49-F238E27FC236}">
                  <a16:creationId xmlns:a16="http://schemas.microsoft.com/office/drawing/2014/main" id="{C836A5B9-C823-204D-A1D8-63523533C912}"/>
                </a:ext>
              </a:extLst>
            </p:cNvPr>
            <p:cNvSpPr/>
            <p:nvPr/>
          </p:nvSpPr>
          <p:spPr>
            <a:xfrm>
              <a:off x="8095003" y="3644414"/>
              <a:ext cx="397997" cy="266658"/>
            </a:xfrm>
            <a:prstGeom prst="wedgeRoundRectCallout">
              <a:avLst>
                <a:gd name="adj1" fmla="val 1038"/>
                <a:gd name="adj2" fmla="val 71385"/>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50" name="Group 149">
            <a:extLst>
              <a:ext uri="{FF2B5EF4-FFF2-40B4-BE49-F238E27FC236}">
                <a16:creationId xmlns:a16="http://schemas.microsoft.com/office/drawing/2014/main" id="{C09474DB-B76E-5AEB-02E0-7E3A427D9E4E}"/>
              </a:ext>
            </a:extLst>
          </p:cNvPr>
          <p:cNvGrpSpPr/>
          <p:nvPr/>
        </p:nvGrpSpPr>
        <p:grpSpPr>
          <a:xfrm>
            <a:off x="9343079" y="3059569"/>
            <a:ext cx="1278692" cy="1052794"/>
            <a:chOff x="9587561" y="3260860"/>
            <a:chExt cx="789728" cy="650212"/>
          </a:xfrm>
        </p:grpSpPr>
        <p:sp>
          <p:nvSpPr>
            <p:cNvPr id="145" name="Speech Bubble: Rectangle with Corners Rounded 144">
              <a:extLst>
                <a:ext uri="{FF2B5EF4-FFF2-40B4-BE49-F238E27FC236}">
                  <a16:creationId xmlns:a16="http://schemas.microsoft.com/office/drawing/2014/main" id="{730D070D-48ED-7957-AD54-791C9823DDB9}"/>
                </a:ext>
              </a:extLst>
            </p:cNvPr>
            <p:cNvSpPr/>
            <p:nvPr/>
          </p:nvSpPr>
          <p:spPr>
            <a:xfrm>
              <a:off x="9587561" y="3260860"/>
              <a:ext cx="397997" cy="266658"/>
            </a:xfrm>
            <a:prstGeom prst="wedgeRoundRectCallout">
              <a:avLst>
                <a:gd name="adj1" fmla="val -6142"/>
                <a:gd name="adj2" fmla="val 78529"/>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6" name="Speech Bubble: Rectangle with Corners Rounded 145">
              <a:extLst>
                <a:ext uri="{FF2B5EF4-FFF2-40B4-BE49-F238E27FC236}">
                  <a16:creationId xmlns:a16="http://schemas.microsoft.com/office/drawing/2014/main" id="{85A90CD3-6A3F-FA00-744C-647CC21FAC7F}"/>
                </a:ext>
              </a:extLst>
            </p:cNvPr>
            <p:cNvSpPr/>
            <p:nvPr/>
          </p:nvSpPr>
          <p:spPr>
            <a:xfrm>
              <a:off x="9979292" y="3644414"/>
              <a:ext cx="397997" cy="266658"/>
            </a:xfrm>
            <a:prstGeom prst="wedgeRoundRectCallout">
              <a:avLst>
                <a:gd name="adj1" fmla="val 1038"/>
                <a:gd name="adj2" fmla="val 71385"/>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Tree>
    <p:extLst>
      <p:ext uri="{BB962C8B-B14F-4D97-AF65-F5344CB8AC3E}">
        <p14:creationId xmlns:p14="http://schemas.microsoft.com/office/powerpoint/2010/main" val="23342990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D9565-017F-C1AA-1D66-618555F18544}"/>
              </a:ext>
            </a:extLst>
          </p:cNvPr>
          <p:cNvSpPr>
            <a:spLocks noGrp="1"/>
          </p:cNvSpPr>
          <p:nvPr>
            <p:ph type="title"/>
          </p:nvPr>
        </p:nvSpPr>
        <p:spPr>
          <a:xfrm>
            <a:off x="432802" y="120516"/>
            <a:ext cx="9561318" cy="868968"/>
          </a:xfrm>
        </p:spPr>
        <p:txBody>
          <a:bodyPr>
            <a:normAutofit fontScale="90000"/>
          </a:bodyPr>
          <a:lstStyle/>
          <a:p>
            <a:r>
              <a:rPr lang="en-GB" dirty="0">
                <a:latin typeface="Arial"/>
                <a:cs typeface="Arial"/>
              </a:rPr>
              <a:t>Communication with children that have different abilities</a:t>
            </a:r>
            <a:endParaRPr lang="en-BE" dirty="0">
              <a:latin typeface="Arial"/>
              <a:cs typeface="Arial"/>
            </a:endParaRPr>
          </a:p>
        </p:txBody>
      </p:sp>
      <p:sp>
        <p:nvSpPr>
          <p:cNvPr id="7" name="TextBox 6">
            <a:extLst>
              <a:ext uri="{FF2B5EF4-FFF2-40B4-BE49-F238E27FC236}">
                <a16:creationId xmlns:a16="http://schemas.microsoft.com/office/drawing/2014/main" id="{B77A107C-B685-84F5-C9AA-74A6F9830F81}"/>
              </a:ext>
            </a:extLst>
          </p:cNvPr>
          <p:cNvSpPr txBox="1"/>
          <p:nvPr/>
        </p:nvSpPr>
        <p:spPr>
          <a:xfrm>
            <a:off x="7453121" y="2249945"/>
            <a:ext cx="3385457" cy="1938992"/>
          </a:xfrm>
          <a:prstGeom prst="rect">
            <a:avLst/>
          </a:prstGeom>
          <a:noFill/>
        </p:spPr>
        <p:txBody>
          <a:bodyPr wrap="square" rtlCol="0">
            <a:spAutoFit/>
          </a:bodyPr>
          <a:lstStyle/>
          <a:p>
            <a:r>
              <a:rPr lang="en-GB" sz="2400" b="1" dirty="0">
                <a:latin typeface="Arial" panose="020B0604020202020204" pitchFamily="34" charset="0"/>
                <a:cs typeface="Arial" panose="020B0604020202020204" pitchFamily="34" charset="0"/>
              </a:rPr>
              <a:t>TECHNIQUES</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Non-verbal communication</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Active listening</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Effective speaking</a:t>
            </a:r>
          </a:p>
        </p:txBody>
      </p:sp>
      <p:grpSp>
        <p:nvGrpSpPr>
          <p:cNvPr id="3" name="Group 2">
            <a:extLst>
              <a:ext uri="{FF2B5EF4-FFF2-40B4-BE49-F238E27FC236}">
                <a16:creationId xmlns:a16="http://schemas.microsoft.com/office/drawing/2014/main" id="{0AAB2789-5121-49DB-BC2D-BCF017E5772A}"/>
              </a:ext>
            </a:extLst>
          </p:cNvPr>
          <p:cNvGrpSpPr/>
          <p:nvPr/>
        </p:nvGrpSpPr>
        <p:grpSpPr>
          <a:xfrm>
            <a:off x="10228983" y="337468"/>
            <a:ext cx="1587872" cy="1368854"/>
            <a:chOff x="10228983" y="337468"/>
            <a:chExt cx="1587872" cy="1368854"/>
          </a:xfrm>
        </p:grpSpPr>
        <p:sp>
          <p:nvSpPr>
            <p:cNvPr id="4" name="Hexagon 3">
              <a:extLst>
                <a:ext uri="{FF2B5EF4-FFF2-40B4-BE49-F238E27FC236}">
                  <a16:creationId xmlns:a16="http://schemas.microsoft.com/office/drawing/2014/main" id="{B9971AC0-244F-295E-2ED2-E8E6CCAD7CE5}"/>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3F4C73D4-C7F2-1FBC-66E4-FE18865A78FF}"/>
                </a:ext>
              </a:extLst>
            </p:cNvPr>
            <p:cNvGrpSpPr/>
            <p:nvPr/>
          </p:nvGrpSpPr>
          <p:grpSpPr>
            <a:xfrm>
              <a:off x="10741851" y="707024"/>
              <a:ext cx="562136" cy="634675"/>
              <a:chOff x="760175" y="830141"/>
              <a:chExt cx="867619" cy="979580"/>
            </a:xfrm>
          </p:grpSpPr>
          <p:sp>
            <p:nvSpPr>
              <p:cNvPr id="6" name="Rectangle 5">
                <a:extLst>
                  <a:ext uri="{FF2B5EF4-FFF2-40B4-BE49-F238E27FC236}">
                    <a16:creationId xmlns:a16="http://schemas.microsoft.com/office/drawing/2014/main" id="{D16F3E2B-E7D1-5C57-381F-809FF44A0858}"/>
                  </a:ext>
                </a:extLst>
              </p:cNvPr>
              <p:cNvSpPr/>
              <p:nvPr/>
            </p:nvSpPr>
            <p:spPr>
              <a:xfrm>
                <a:off x="864636" y="830141"/>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600" b="1" dirty="0">
                    <a:latin typeface="Arial" panose="020B0604020202020204" pitchFamily="34" charset="0"/>
                    <a:cs typeface="Arial" panose="020B0604020202020204" pitchFamily="34" charset="0"/>
                  </a:rPr>
                  <a:t>54-55</a:t>
                </a:r>
              </a:p>
            </p:txBody>
          </p:sp>
          <p:sp>
            <p:nvSpPr>
              <p:cNvPr id="8" name="Rectangle 7">
                <a:extLst>
                  <a:ext uri="{FF2B5EF4-FFF2-40B4-BE49-F238E27FC236}">
                    <a16:creationId xmlns:a16="http://schemas.microsoft.com/office/drawing/2014/main" id="{5226BB5F-9254-CA50-C0C5-63B217166C0B}"/>
                  </a:ext>
                </a:extLst>
              </p:cNvPr>
              <p:cNvSpPr/>
              <p:nvPr/>
            </p:nvSpPr>
            <p:spPr>
              <a:xfrm>
                <a:off x="760175" y="830143"/>
                <a:ext cx="149292" cy="979578"/>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grpSp>
      </p:grpSp>
      <p:sp>
        <p:nvSpPr>
          <p:cNvPr id="14" name="TextBox 13">
            <a:extLst>
              <a:ext uri="{FF2B5EF4-FFF2-40B4-BE49-F238E27FC236}">
                <a16:creationId xmlns:a16="http://schemas.microsoft.com/office/drawing/2014/main" id="{B14AA26F-024A-D147-1E66-F5211783B382}"/>
              </a:ext>
            </a:extLst>
          </p:cNvPr>
          <p:cNvSpPr txBox="1"/>
          <p:nvPr/>
        </p:nvSpPr>
        <p:spPr>
          <a:xfrm>
            <a:off x="3423331" y="2249945"/>
            <a:ext cx="3773714" cy="2677656"/>
          </a:xfrm>
          <a:prstGeom prst="rect">
            <a:avLst/>
          </a:prstGeom>
          <a:noFill/>
        </p:spPr>
        <p:txBody>
          <a:bodyPr wrap="square">
            <a:spAutoFit/>
          </a:bodyPr>
          <a:lstStyle/>
          <a:p>
            <a:r>
              <a:rPr lang="en-GB" sz="2400" b="1" dirty="0">
                <a:latin typeface="Arial" panose="020B0604020202020204" pitchFamily="34" charset="0"/>
                <a:cs typeface="Arial" panose="020B0604020202020204" pitchFamily="34" charset="0"/>
              </a:rPr>
              <a:t>TOOLS</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Photography and videos</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Pictures, symbols or cartoons</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Puppets</a:t>
            </a: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Visual questionnaires</a:t>
            </a:r>
            <a:endParaRPr lang="en-US" dirty="0"/>
          </a:p>
        </p:txBody>
      </p:sp>
      <p:pic>
        <p:nvPicPr>
          <p:cNvPr id="18" name="Graphic 17" descr="Image with solid fill">
            <a:extLst>
              <a:ext uri="{FF2B5EF4-FFF2-40B4-BE49-F238E27FC236}">
                <a16:creationId xmlns:a16="http://schemas.microsoft.com/office/drawing/2014/main" id="{57D741C5-3BC2-5B42-CA1D-4B7FB7A8A6B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750695">
            <a:off x="1348267" y="4598717"/>
            <a:ext cx="1181049" cy="1181049"/>
          </a:xfrm>
          <a:prstGeom prst="rect">
            <a:avLst/>
          </a:prstGeom>
        </p:spPr>
      </p:pic>
      <p:pic>
        <p:nvPicPr>
          <p:cNvPr id="20" name="Graphic 19" descr="Camera with solid fill">
            <a:extLst>
              <a:ext uri="{FF2B5EF4-FFF2-40B4-BE49-F238E27FC236}">
                <a16:creationId xmlns:a16="http://schemas.microsoft.com/office/drawing/2014/main" id="{E52562A3-641B-ADCE-FFA4-B0F7AC6C352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487505">
            <a:off x="1122371" y="2357138"/>
            <a:ext cx="1632840" cy="1632840"/>
          </a:xfrm>
          <a:prstGeom prst="rect">
            <a:avLst/>
          </a:prstGeom>
        </p:spPr>
      </p:pic>
      <p:pic>
        <p:nvPicPr>
          <p:cNvPr id="21" name="Graphic 20" descr="Image with solid fill">
            <a:extLst>
              <a:ext uri="{FF2B5EF4-FFF2-40B4-BE49-F238E27FC236}">
                <a16:creationId xmlns:a16="http://schemas.microsoft.com/office/drawing/2014/main" id="{75D8155B-1B1F-E3EB-3731-D63E26E6718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0209371">
            <a:off x="617557" y="3894287"/>
            <a:ext cx="1181049" cy="1181049"/>
          </a:xfrm>
          <a:prstGeom prst="rect">
            <a:avLst/>
          </a:prstGeom>
        </p:spPr>
      </p:pic>
    </p:spTree>
    <p:extLst>
      <p:ext uri="{BB962C8B-B14F-4D97-AF65-F5344CB8AC3E}">
        <p14:creationId xmlns:p14="http://schemas.microsoft.com/office/powerpoint/2010/main" val="10547070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 name="Title 72">
            <a:extLst>
              <a:ext uri="{FF2B5EF4-FFF2-40B4-BE49-F238E27FC236}">
                <a16:creationId xmlns:a16="http://schemas.microsoft.com/office/drawing/2014/main" id="{430C1F72-D017-EADF-40D5-EF5A59720CF3}"/>
              </a:ext>
            </a:extLst>
          </p:cNvPr>
          <p:cNvSpPr txBox="1">
            <a:spLocks/>
          </p:cNvSpPr>
          <p:nvPr/>
        </p:nvSpPr>
        <p:spPr>
          <a:xfrm>
            <a:off x="796386" y="309969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421866617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1401F-3D37-49FB-A426-4EBE8127118E}"/>
              </a:ext>
            </a:extLst>
          </p:cNvPr>
          <p:cNvSpPr>
            <a:spLocks noGrp="1"/>
          </p:cNvSpPr>
          <p:nvPr>
            <p:ph type="title"/>
          </p:nvPr>
        </p:nvSpPr>
        <p:spPr/>
        <p:txBody>
          <a:bodyPr>
            <a:normAutofit/>
          </a:bodyPr>
          <a:lstStyle/>
          <a:p>
            <a:r>
              <a:rPr lang="en-CA" dirty="0"/>
              <a:t>Key learning points</a:t>
            </a:r>
          </a:p>
        </p:txBody>
      </p:sp>
      <p:sp>
        <p:nvSpPr>
          <p:cNvPr id="32" name="TextBox 31">
            <a:extLst>
              <a:ext uri="{FF2B5EF4-FFF2-40B4-BE49-F238E27FC236}">
                <a16:creationId xmlns:a16="http://schemas.microsoft.com/office/drawing/2014/main" id="{21B82F7A-E10B-497D-B56D-CBA9C3B90431}"/>
              </a:ext>
            </a:extLst>
          </p:cNvPr>
          <p:cNvSpPr txBox="1"/>
          <p:nvPr/>
        </p:nvSpPr>
        <p:spPr>
          <a:xfrm>
            <a:off x="1491494" y="3526333"/>
            <a:ext cx="2882849" cy="2246769"/>
          </a:xfrm>
          <a:prstGeom prst="rect">
            <a:avLst/>
          </a:prstGeom>
          <a:noFill/>
        </p:spPr>
        <p:txBody>
          <a:bodyPr wrap="square" lIns="91440" tIns="45720" rIns="91440" bIns="45720" anchor="t">
            <a:spAutoFit/>
          </a:bodyPr>
          <a:lstStyle/>
          <a:p>
            <a:pPr algn="ctr"/>
            <a:r>
              <a:rPr lang="en-US" sz="2000" dirty="0">
                <a:latin typeface="Arial"/>
                <a:cs typeface="Arial"/>
              </a:rPr>
              <a:t>Understanding cultural perspectives on communicating with children allows a caseworker to adapt their style of communication.</a:t>
            </a:r>
            <a:endParaRPr lang="en-US" sz="2000" dirty="0">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23E8062D-8454-4777-8880-7AC61A21B5C8}"/>
              </a:ext>
            </a:extLst>
          </p:cNvPr>
          <p:cNvSpPr txBox="1"/>
          <p:nvPr/>
        </p:nvSpPr>
        <p:spPr>
          <a:xfrm>
            <a:off x="4993798" y="3526333"/>
            <a:ext cx="2465659" cy="1323439"/>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Children are safer if they can express themselves and if they are listened to.</a:t>
            </a:r>
          </a:p>
        </p:txBody>
      </p:sp>
      <p:sp>
        <p:nvSpPr>
          <p:cNvPr id="34" name="5-Point Star 5">
            <a:extLst>
              <a:ext uri="{FF2B5EF4-FFF2-40B4-BE49-F238E27FC236}">
                <a16:creationId xmlns:a16="http://schemas.microsoft.com/office/drawing/2014/main" id="{ECAC8C23-BF90-4E64-B2A2-0921CEE866DC}"/>
              </a:ext>
            </a:extLst>
          </p:cNvPr>
          <p:cNvSpPr/>
          <p:nvPr/>
        </p:nvSpPr>
        <p:spPr>
          <a:xfrm>
            <a:off x="2407139" y="2143864"/>
            <a:ext cx="1051560" cy="1051560"/>
          </a:xfrm>
          <a:prstGeom prst="star5">
            <a:avLst>
              <a:gd name="adj" fmla="val 28143"/>
              <a:gd name="hf" fmla="val 105146"/>
              <a:gd name="vf" fmla="val 11055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5" name="5-Point Star 5">
            <a:extLst>
              <a:ext uri="{FF2B5EF4-FFF2-40B4-BE49-F238E27FC236}">
                <a16:creationId xmlns:a16="http://schemas.microsoft.com/office/drawing/2014/main" id="{581CC547-B3A8-4A6D-8027-E2FFDDDD151A}"/>
              </a:ext>
            </a:extLst>
          </p:cNvPr>
          <p:cNvSpPr/>
          <p:nvPr/>
        </p:nvSpPr>
        <p:spPr>
          <a:xfrm>
            <a:off x="5700848" y="2143864"/>
            <a:ext cx="1051560" cy="1051560"/>
          </a:xfrm>
          <a:prstGeom prst="star5">
            <a:avLst>
              <a:gd name="adj" fmla="val 28143"/>
              <a:gd name="hf" fmla="val 105146"/>
              <a:gd name="vf" fmla="val 11055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6" name="5-Point Star 5">
            <a:extLst>
              <a:ext uri="{FF2B5EF4-FFF2-40B4-BE49-F238E27FC236}">
                <a16:creationId xmlns:a16="http://schemas.microsoft.com/office/drawing/2014/main" id="{AD2A2615-1B05-4976-9B65-4FFF4AF85A3F}"/>
              </a:ext>
            </a:extLst>
          </p:cNvPr>
          <p:cNvSpPr/>
          <p:nvPr/>
        </p:nvSpPr>
        <p:spPr>
          <a:xfrm>
            <a:off x="8994557" y="2143864"/>
            <a:ext cx="1051560" cy="1051560"/>
          </a:xfrm>
          <a:prstGeom prst="star5">
            <a:avLst>
              <a:gd name="adj" fmla="val 28143"/>
              <a:gd name="hf" fmla="val 105146"/>
              <a:gd name="vf" fmla="val 11055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6D91C004-8599-B302-349C-4E9563AC23B4}"/>
              </a:ext>
            </a:extLst>
          </p:cNvPr>
          <p:cNvSpPr txBox="1"/>
          <p:nvPr/>
        </p:nvSpPr>
        <p:spPr>
          <a:xfrm>
            <a:off x="8287507" y="3526333"/>
            <a:ext cx="2465659" cy="1715021"/>
          </a:xfrm>
          <a:prstGeom prst="rect">
            <a:avLst/>
          </a:prstGeom>
          <a:noFill/>
        </p:spPr>
        <p:txBody>
          <a:bodyPr wrap="square">
            <a:spAutoFit/>
          </a:bodyPr>
          <a:lstStyle/>
          <a:p>
            <a:pPr lvl="0" algn="ctr">
              <a:lnSpc>
                <a:spcPct val="107000"/>
              </a:lnSpc>
              <a:spcAft>
                <a:spcPts val="800"/>
              </a:spcAft>
            </a:pPr>
            <a:r>
              <a:rPr lang="en-US" sz="2000" dirty="0">
                <a:effectLst/>
                <a:latin typeface="Arial" panose="020B0604020202020204" pitchFamily="34" charset="0"/>
                <a:ea typeface="Calibri" panose="020F0502020204030204" pitchFamily="34" charset="0"/>
                <a:cs typeface="Arial" panose="020B0604020202020204" pitchFamily="34" charset="0"/>
              </a:rPr>
              <a:t>Adapt your communication style to the child’s age, developmental stage and abilities.</a:t>
            </a:r>
          </a:p>
        </p:txBody>
      </p:sp>
    </p:spTree>
    <p:extLst>
      <p:ext uri="{BB962C8B-B14F-4D97-AF65-F5344CB8AC3E}">
        <p14:creationId xmlns:p14="http://schemas.microsoft.com/office/powerpoint/2010/main" val="166664436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72">
            <a:extLst>
              <a:ext uri="{FF2B5EF4-FFF2-40B4-BE49-F238E27FC236}">
                <a16:creationId xmlns:a16="http://schemas.microsoft.com/office/drawing/2014/main" id="{C8DE2693-9CFC-C208-C33A-37A7484796A3}"/>
              </a:ext>
            </a:extLst>
          </p:cNvPr>
          <p:cNvSpPr txBox="1">
            <a:spLocks/>
          </p:cNvSpPr>
          <p:nvPr/>
        </p:nvSpPr>
        <p:spPr>
          <a:xfrm>
            <a:off x="796386" y="3099692"/>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2400" b="1" dirty="0">
                <a:solidFill>
                  <a:schemeClr val="bg1"/>
                </a:solidFill>
                <a:latin typeface="Garamond"/>
              </a:rPr>
              <a:t>SESSION 5</a:t>
            </a:r>
          </a:p>
          <a:p>
            <a:br>
              <a:rPr lang="en-CA" b="1" dirty="0">
                <a:solidFill>
                  <a:schemeClr val="bg1"/>
                </a:solidFill>
                <a:latin typeface="Garamond"/>
              </a:rPr>
            </a:br>
            <a:r>
              <a:rPr lang="en-US" sz="5400" b="1" dirty="0">
                <a:solidFill>
                  <a:schemeClr val="bg1"/>
                </a:solidFill>
                <a:latin typeface="Garamond"/>
              </a:rPr>
              <a:t>Module closing</a:t>
            </a:r>
          </a:p>
        </p:txBody>
      </p:sp>
    </p:spTree>
    <p:extLst>
      <p:ext uri="{BB962C8B-B14F-4D97-AF65-F5344CB8AC3E}">
        <p14:creationId xmlns:p14="http://schemas.microsoft.com/office/powerpoint/2010/main" val="18129889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a:extLst>
              <a:ext uri="{FF2B5EF4-FFF2-40B4-BE49-F238E27FC236}">
                <a16:creationId xmlns:a16="http://schemas.microsoft.com/office/drawing/2014/main" id="{018DEDA9-988A-4F70-B2DE-A423BE94BAA4}"/>
              </a:ext>
            </a:extLst>
          </p:cNvPr>
          <p:cNvSpPr>
            <a:spLocks noGrp="1"/>
          </p:cNvSpPr>
          <p:nvPr>
            <p:ph type="title"/>
          </p:nvPr>
        </p:nvSpPr>
        <p:spPr>
          <a:xfrm>
            <a:off x="838200" y="120516"/>
            <a:ext cx="10515600" cy="868968"/>
          </a:xfrm>
        </p:spPr>
        <p:txBody>
          <a:bodyPr/>
          <a:lstStyle/>
          <a:p>
            <a:r>
              <a:rPr lang="en-CA" dirty="0">
                <a:latin typeface="Arial" panose="020B0604020202020204" pitchFamily="34" charset="0"/>
                <a:cs typeface="Arial" panose="020B0604020202020204" pitchFamily="34" charset="0"/>
              </a:rPr>
              <a:t>Recap: lucky draw!</a:t>
            </a:r>
          </a:p>
        </p:txBody>
      </p:sp>
      <p:pic>
        <p:nvPicPr>
          <p:cNvPr id="4" name="Graphic 3" descr="Handbag with solid fill">
            <a:extLst>
              <a:ext uri="{FF2B5EF4-FFF2-40B4-BE49-F238E27FC236}">
                <a16:creationId xmlns:a16="http://schemas.microsoft.com/office/drawing/2014/main" id="{9968DB0D-2A88-4E22-7D19-29580648B98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031637" y="882797"/>
            <a:ext cx="5641046" cy="5641046"/>
          </a:xfrm>
          <a:prstGeom prst="rect">
            <a:avLst/>
          </a:prstGeom>
        </p:spPr>
      </p:pic>
      <p:sp>
        <p:nvSpPr>
          <p:cNvPr id="7" name="Rectangle: Single Corner Snipped 6">
            <a:extLst>
              <a:ext uri="{FF2B5EF4-FFF2-40B4-BE49-F238E27FC236}">
                <a16:creationId xmlns:a16="http://schemas.microsoft.com/office/drawing/2014/main" id="{4F97A208-F647-F538-EC9D-F464498CF3D2}"/>
              </a:ext>
            </a:extLst>
          </p:cNvPr>
          <p:cNvSpPr/>
          <p:nvPr/>
        </p:nvSpPr>
        <p:spPr>
          <a:xfrm rot="20938185">
            <a:off x="4815840" y="3829665"/>
            <a:ext cx="804821" cy="804821"/>
          </a:xfrm>
          <a:prstGeom prst="snip1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b="1" dirty="0">
                <a:solidFill>
                  <a:schemeClr val="accent3">
                    <a:lumMod val="75000"/>
                  </a:schemeClr>
                </a:solidFill>
                <a:latin typeface="Arial" panose="020B0604020202020204" pitchFamily="34" charset="0"/>
                <a:cs typeface="Arial" panose="020B0604020202020204" pitchFamily="34" charset="0"/>
              </a:rPr>
              <a:t>?</a:t>
            </a:r>
            <a:endParaRPr lang="en-US" sz="3600" b="1" dirty="0">
              <a:solidFill>
                <a:schemeClr val="accent3">
                  <a:lumMod val="75000"/>
                </a:schemeClr>
              </a:solidFill>
              <a:latin typeface="Arial" panose="020B0604020202020204" pitchFamily="34" charset="0"/>
              <a:cs typeface="Arial" panose="020B0604020202020204" pitchFamily="34" charset="0"/>
            </a:endParaRPr>
          </a:p>
        </p:txBody>
      </p:sp>
      <p:sp>
        <p:nvSpPr>
          <p:cNvPr id="10" name="Rectangle: Single Corner Snipped 9">
            <a:extLst>
              <a:ext uri="{FF2B5EF4-FFF2-40B4-BE49-F238E27FC236}">
                <a16:creationId xmlns:a16="http://schemas.microsoft.com/office/drawing/2014/main" id="{530B61E1-B97F-C376-1D16-95F22EACDF1C}"/>
              </a:ext>
            </a:extLst>
          </p:cNvPr>
          <p:cNvSpPr/>
          <p:nvPr/>
        </p:nvSpPr>
        <p:spPr>
          <a:xfrm rot="864021">
            <a:off x="5449750" y="4532852"/>
            <a:ext cx="804821" cy="804821"/>
          </a:xfrm>
          <a:prstGeom prst="snip1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b="1" dirty="0">
                <a:solidFill>
                  <a:schemeClr val="accent3">
                    <a:lumMod val="75000"/>
                  </a:schemeClr>
                </a:solidFill>
                <a:latin typeface="Arial" panose="020B0604020202020204" pitchFamily="34" charset="0"/>
                <a:cs typeface="Arial" panose="020B0604020202020204" pitchFamily="34" charset="0"/>
              </a:rPr>
              <a:t>?</a:t>
            </a:r>
            <a:endParaRPr lang="en-US" sz="3600" b="1" dirty="0">
              <a:solidFill>
                <a:schemeClr val="accent3">
                  <a:lumMod val="75000"/>
                </a:schemeClr>
              </a:solidFill>
              <a:latin typeface="Arial" panose="020B0604020202020204" pitchFamily="34" charset="0"/>
              <a:cs typeface="Arial" panose="020B0604020202020204" pitchFamily="34" charset="0"/>
            </a:endParaRPr>
          </a:p>
        </p:txBody>
      </p:sp>
      <p:sp>
        <p:nvSpPr>
          <p:cNvPr id="13" name="Rectangle: Single Corner Snipped 12">
            <a:extLst>
              <a:ext uri="{FF2B5EF4-FFF2-40B4-BE49-F238E27FC236}">
                <a16:creationId xmlns:a16="http://schemas.microsoft.com/office/drawing/2014/main" id="{4B768AD0-53BA-81F2-068E-FC1D0B030558}"/>
              </a:ext>
            </a:extLst>
          </p:cNvPr>
          <p:cNvSpPr/>
          <p:nvPr/>
        </p:nvSpPr>
        <p:spPr>
          <a:xfrm rot="19848324">
            <a:off x="6231462" y="4043006"/>
            <a:ext cx="804821" cy="804821"/>
          </a:xfrm>
          <a:prstGeom prst="snip1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b="1" dirty="0">
                <a:solidFill>
                  <a:schemeClr val="accent3">
                    <a:lumMod val="75000"/>
                  </a:schemeClr>
                </a:solidFill>
                <a:latin typeface="Arial" panose="020B0604020202020204" pitchFamily="34" charset="0"/>
                <a:cs typeface="Arial" panose="020B0604020202020204" pitchFamily="34" charset="0"/>
              </a:rPr>
              <a:t>?</a:t>
            </a:r>
            <a:endParaRPr lang="en-US" sz="3600" b="1" dirty="0">
              <a:solidFill>
                <a:schemeClr val="accent3">
                  <a:lumMod val="75000"/>
                </a:schemeClr>
              </a:solidFill>
              <a:latin typeface="Arial" panose="020B0604020202020204" pitchFamily="34" charset="0"/>
              <a:cs typeface="Arial" panose="020B0604020202020204" pitchFamily="34" charset="0"/>
            </a:endParaRPr>
          </a:p>
        </p:txBody>
      </p:sp>
      <p:sp>
        <p:nvSpPr>
          <p:cNvPr id="14" name="Rectangle: Single Corner Snipped 13">
            <a:extLst>
              <a:ext uri="{FF2B5EF4-FFF2-40B4-BE49-F238E27FC236}">
                <a16:creationId xmlns:a16="http://schemas.microsoft.com/office/drawing/2014/main" id="{7F3BF9CF-023C-E69E-1C15-386DEC4E0840}"/>
              </a:ext>
            </a:extLst>
          </p:cNvPr>
          <p:cNvSpPr/>
          <p:nvPr/>
        </p:nvSpPr>
        <p:spPr>
          <a:xfrm rot="1928386">
            <a:off x="7792776" y="1904173"/>
            <a:ext cx="804821" cy="804821"/>
          </a:xfrm>
          <a:prstGeom prst="snip1Rect">
            <a:avLst/>
          </a:prstGeom>
          <a:solidFill>
            <a:schemeClr val="bg1"/>
          </a:solidFill>
          <a:ln w="571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600" b="1" dirty="0">
                <a:solidFill>
                  <a:schemeClr val="accent3">
                    <a:lumMod val="75000"/>
                  </a:schemeClr>
                </a:solidFill>
                <a:latin typeface="Arial" panose="020B0604020202020204" pitchFamily="34" charset="0"/>
                <a:cs typeface="Arial" panose="020B0604020202020204" pitchFamily="34" charset="0"/>
              </a:rPr>
              <a:t>?</a:t>
            </a:r>
            <a:endParaRPr lang="en-US" sz="3600" b="1" dirty="0">
              <a:solidFill>
                <a:schemeClr val="accent3">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407020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CFE94-8837-47DD-B69B-6BA207F449F6}"/>
              </a:ext>
            </a:extLst>
          </p:cNvPr>
          <p:cNvSpPr>
            <a:spLocks noGrp="1"/>
          </p:cNvSpPr>
          <p:nvPr>
            <p:ph type="title"/>
          </p:nvPr>
        </p:nvSpPr>
        <p:spPr/>
        <p:txBody>
          <a:bodyPr/>
          <a:lstStyle/>
          <a:p>
            <a:r>
              <a:rPr lang="en-CA" dirty="0"/>
              <a:t>End of Module 3</a:t>
            </a:r>
          </a:p>
        </p:txBody>
      </p:sp>
      <p:grpSp>
        <p:nvGrpSpPr>
          <p:cNvPr id="16" name="Group 15">
            <a:extLst>
              <a:ext uri="{FF2B5EF4-FFF2-40B4-BE49-F238E27FC236}">
                <a16:creationId xmlns:a16="http://schemas.microsoft.com/office/drawing/2014/main" id="{8E6C3DFA-D108-B665-B56C-A90FAFC8DD4B}"/>
              </a:ext>
            </a:extLst>
          </p:cNvPr>
          <p:cNvGrpSpPr/>
          <p:nvPr/>
        </p:nvGrpSpPr>
        <p:grpSpPr>
          <a:xfrm>
            <a:off x="10228983" y="337468"/>
            <a:ext cx="1587872" cy="1368854"/>
            <a:chOff x="10228983" y="337468"/>
            <a:chExt cx="1587872" cy="1368854"/>
          </a:xfrm>
        </p:grpSpPr>
        <p:sp>
          <p:nvSpPr>
            <p:cNvPr id="17" name="Hexagon 16">
              <a:extLst>
                <a:ext uri="{FF2B5EF4-FFF2-40B4-BE49-F238E27FC236}">
                  <a16:creationId xmlns:a16="http://schemas.microsoft.com/office/drawing/2014/main" id="{94228C9D-36D6-5441-1C8F-913ADDFD38E8}"/>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nvGrpSpPr>
            <p:cNvPr id="18" name="Group 17">
              <a:extLst>
                <a:ext uri="{FF2B5EF4-FFF2-40B4-BE49-F238E27FC236}">
                  <a16:creationId xmlns:a16="http://schemas.microsoft.com/office/drawing/2014/main" id="{1056B3D7-C0D7-FA78-47DF-7C4AAB9E88A6}"/>
                </a:ext>
              </a:extLst>
            </p:cNvPr>
            <p:cNvGrpSpPr/>
            <p:nvPr/>
          </p:nvGrpSpPr>
          <p:grpSpPr>
            <a:xfrm>
              <a:off x="10621771" y="762700"/>
              <a:ext cx="562136" cy="634675"/>
              <a:chOff x="760175" y="830142"/>
              <a:chExt cx="867619" cy="979579"/>
            </a:xfrm>
          </p:grpSpPr>
          <p:sp>
            <p:nvSpPr>
              <p:cNvPr id="22" name="Rectangle 21">
                <a:extLst>
                  <a:ext uri="{FF2B5EF4-FFF2-40B4-BE49-F238E27FC236}">
                    <a16:creationId xmlns:a16="http://schemas.microsoft.com/office/drawing/2014/main" id="{573FA47B-B74C-D188-976A-6EF3A2A5969E}"/>
                  </a:ext>
                </a:extLst>
              </p:cNvPr>
              <p:cNvSpPr/>
              <p:nvPr/>
            </p:nvSpPr>
            <p:spPr>
              <a:xfrm>
                <a:off x="864636" y="830142"/>
                <a:ext cx="763158" cy="979577"/>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b="1" dirty="0">
                    <a:latin typeface="Arial" panose="020B0604020202020204" pitchFamily="34" charset="0"/>
                    <a:cs typeface="Arial" panose="020B0604020202020204" pitchFamily="34" charset="0"/>
                  </a:rPr>
                  <a:t>56</a:t>
                </a:r>
              </a:p>
            </p:txBody>
          </p:sp>
          <p:sp>
            <p:nvSpPr>
              <p:cNvPr id="23" name="Rectangle 22">
                <a:extLst>
                  <a:ext uri="{FF2B5EF4-FFF2-40B4-BE49-F238E27FC236}">
                    <a16:creationId xmlns:a16="http://schemas.microsoft.com/office/drawing/2014/main" id="{7E9A58CF-0D5B-6D55-FCCB-78E6D70B4A81}"/>
                  </a:ext>
                </a:extLst>
              </p:cNvPr>
              <p:cNvSpPr/>
              <p:nvPr/>
            </p:nvSpPr>
            <p:spPr>
              <a:xfrm>
                <a:off x="760175" y="830144"/>
                <a:ext cx="149292" cy="979577"/>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19" name="Group 18">
              <a:extLst>
                <a:ext uri="{FF2B5EF4-FFF2-40B4-BE49-F238E27FC236}">
                  <a16:creationId xmlns:a16="http://schemas.microsoft.com/office/drawing/2014/main" id="{4DF4BB28-458E-1E77-FD5F-85360E1C4A23}"/>
                </a:ext>
              </a:extLst>
            </p:cNvPr>
            <p:cNvGrpSpPr/>
            <p:nvPr/>
          </p:nvGrpSpPr>
          <p:grpSpPr>
            <a:xfrm>
              <a:off x="11325415" y="762701"/>
              <a:ext cx="182192" cy="634674"/>
              <a:chOff x="2121762" y="2323619"/>
              <a:chExt cx="200378" cy="825210"/>
            </a:xfrm>
          </p:grpSpPr>
          <p:sp>
            <p:nvSpPr>
              <p:cNvPr id="20" name="Isosceles Triangle 19">
                <a:extLst>
                  <a:ext uri="{FF2B5EF4-FFF2-40B4-BE49-F238E27FC236}">
                    <a16:creationId xmlns:a16="http://schemas.microsoft.com/office/drawing/2014/main" id="{8D14857D-E7D1-86EA-36A8-B821C801C8C5}"/>
                  </a:ext>
                </a:extLst>
              </p:cNvPr>
              <p:cNvSpPr/>
              <p:nvPr/>
            </p:nvSpPr>
            <p:spPr>
              <a:xfrm>
                <a:off x="2121763" y="2323619"/>
                <a:ext cx="200377" cy="172739"/>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Rectangle 20">
                <a:extLst>
                  <a:ext uri="{FF2B5EF4-FFF2-40B4-BE49-F238E27FC236}">
                    <a16:creationId xmlns:a16="http://schemas.microsoft.com/office/drawing/2014/main" id="{8B74E5AF-2EB3-5A72-3D7D-0FF151D5A046}"/>
                  </a:ext>
                </a:extLst>
              </p:cNvPr>
              <p:cNvSpPr/>
              <p:nvPr/>
            </p:nvSpPr>
            <p:spPr>
              <a:xfrm>
                <a:off x="2121762" y="2496169"/>
                <a:ext cx="200377" cy="65266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sp>
        <p:nvSpPr>
          <p:cNvPr id="24" name="Speech Bubble: Rectangle with Corners Rounded 23">
            <a:extLst>
              <a:ext uri="{FF2B5EF4-FFF2-40B4-BE49-F238E27FC236}">
                <a16:creationId xmlns:a16="http://schemas.microsoft.com/office/drawing/2014/main" id="{3DDAC2A6-3735-B47B-99F9-FD7FA31249CD}"/>
              </a:ext>
            </a:extLst>
          </p:cNvPr>
          <p:cNvSpPr/>
          <p:nvPr/>
        </p:nvSpPr>
        <p:spPr>
          <a:xfrm>
            <a:off x="1384531" y="2419405"/>
            <a:ext cx="2821709" cy="2611120"/>
          </a:xfrm>
          <a:prstGeom prst="wedgeRoundRectCallout">
            <a:avLst>
              <a:gd name="adj1" fmla="val -62814"/>
              <a:gd name="adj2" fmla="val -19017"/>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GB" sz="2400" dirty="0">
                <a:solidFill>
                  <a:schemeClr val="tx1"/>
                </a:solidFill>
                <a:latin typeface="Arial" panose="020B0604020202020204" pitchFamily="34" charset="0"/>
                <a:ea typeface="Calibri" panose="020F0502020204030204" pitchFamily="34" charset="0"/>
                <a:cs typeface="Arial" panose="020B0604020202020204" pitchFamily="34" charset="0"/>
              </a:rPr>
              <a:t>Review learning objectives</a:t>
            </a:r>
            <a:endParaRPr lang="en-US" sz="2400"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25" name="Speech Bubble: Rectangle with Corners Rounded 24">
            <a:extLst>
              <a:ext uri="{FF2B5EF4-FFF2-40B4-BE49-F238E27FC236}">
                <a16:creationId xmlns:a16="http://schemas.microsoft.com/office/drawing/2014/main" id="{D77A9806-02F7-7826-9C29-BF20B76021B4}"/>
              </a:ext>
            </a:extLst>
          </p:cNvPr>
          <p:cNvSpPr/>
          <p:nvPr/>
        </p:nvSpPr>
        <p:spPr>
          <a:xfrm>
            <a:off x="4828771" y="2419405"/>
            <a:ext cx="2821709" cy="2611120"/>
          </a:xfrm>
          <a:prstGeom prst="wedgeRoundRectCallout">
            <a:avLst>
              <a:gd name="adj1" fmla="val -19246"/>
              <a:gd name="adj2" fmla="val 59595"/>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latin typeface="Arial" panose="020B0604020202020204" pitchFamily="34" charset="0"/>
                <a:ea typeface="Calibri" panose="020F0502020204030204" pitchFamily="34" charset="0"/>
                <a:cs typeface="Arial" panose="020B0604020202020204" pitchFamily="34" charset="0"/>
              </a:rPr>
              <a:t>Reflection and feedback </a:t>
            </a:r>
          </a:p>
        </p:txBody>
      </p:sp>
      <p:sp>
        <p:nvSpPr>
          <p:cNvPr id="26" name="Speech Bubble: Rectangle with Corners Rounded 25">
            <a:extLst>
              <a:ext uri="{FF2B5EF4-FFF2-40B4-BE49-F238E27FC236}">
                <a16:creationId xmlns:a16="http://schemas.microsoft.com/office/drawing/2014/main" id="{6334CB93-1428-8B3F-CC15-306FFE4C9DFC}"/>
              </a:ext>
            </a:extLst>
          </p:cNvPr>
          <p:cNvSpPr/>
          <p:nvPr/>
        </p:nvSpPr>
        <p:spPr>
          <a:xfrm>
            <a:off x="8273011" y="2419405"/>
            <a:ext cx="2821709" cy="2611120"/>
          </a:xfrm>
          <a:prstGeom prst="wedgeRoundRectCallout">
            <a:avLst>
              <a:gd name="adj1" fmla="val 59608"/>
              <a:gd name="adj2" fmla="val -20186"/>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tabLst>
                <a:tab pos="457200" algn="l"/>
              </a:tabLst>
            </a:pPr>
            <a:r>
              <a:rPr lang="en-US" sz="2400" dirty="0">
                <a:solidFill>
                  <a:schemeClr val="tx1"/>
                </a:solidFill>
                <a:effectLst/>
                <a:latin typeface="Arial" panose="020B0604020202020204" pitchFamily="34" charset="0"/>
                <a:ea typeface="Calibri" panose="020F0502020204030204" pitchFamily="34" charset="0"/>
                <a:cs typeface="Arial" panose="020B0604020202020204" pitchFamily="34" charset="0"/>
              </a:rPr>
              <a:t>Closing</a:t>
            </a:r>
          </a:p>
        </p:txBody>
      </p:sp>
    </p:spTree>
    <p:extLst>
      <p:ext uri="{BB962C8B-B14F-4D97-AF65-F5344CB8AC3E}">
        <p14:creationId xmlns:p14="http://schemas.microsoft.com/office/powerpoint/2010/main" val="85736891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728"/>
        <p:cNvGrpSpPr/>
        <p:nvPr/>
      </p:nvGrpSpPr>
      <p:grpSpPr>
        <a:xfrm>
          <a:off x="0" y="0"/>
          <a:ext cx="0" cy="0"/>
          <a:chOff x="0" y="0"/>
          <a:chExt cx="0" cy="0"/>
        </a:xfrm>
      </p:grpSpPr>
      <p:sp>
        <p:nvSpPr>
          <p:cNvPr id="6" name="Heart 5">
            <a:extLst>
              <a:ext uri="{FF2B5EF4-FFF2-40B4-BE49-F238E27FC236}">
                <a16:creationId xmlns:a16="http://schemas.microsoft.com/office/drawing/2014/main" id="{D83364D1-8576-8A78-3AD5-B73948B565FC}"/>
              </a:ext>
            </a:extLst>
          </p:cNvPr>
          <p:cNvSpPr/>
          <p:nvPr/>
        </p:nvSpPr>
        <p:spPr>
          <a:xfrm>
            <a:off x="4674820" y="2453495"/>
            <a:ext cx="2842360" cy="2539419"/>
          </a:xfrm>
          <a:prstGeom prst="hear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29" name="Google Shape;729;p31"/>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156995"/>
              </a:buClr>
              <a:buSzPts val="3200"/>
              <a:buFont typeface="Arial"/>
              <a:buNone/>
            </a:pPr>
            <a:r>
              <a:rPr lang="en-GB" dirty="0"/>
              <a:t>Self-care</a:t>
            </a:r>
            <a:endParaRPr dirty="0"/>
          </a:p>
        </p:txBody>
      </p:sp>
      <p:sp>
        <p:nvSpPr>
          <p:cNvPr id="7" name="Block Arc 6">
            <a:extLst>
              <a:ext uri="{FF2B5EF4-FFF2-40B4-BE49-F238E27FC236}">
                <a16:creationId xmlns:a16="http://schemas.microsoft.com/office/drawing/2014/main" id="{9E45E296-A49F-57EC-3CAC-3070C560C37A}"/>
              </a:ext>
            </a:extLst>
          </p:cNvPr>
          <p:cNvSpPr/>
          <p:nvPr/>
        </p:nvSpPr>
        <p:spPr>
          <a:xfrm rot="10800000">
            <a:off x="5628782" y="3499014"/>
            <a:ext cx="934434" cy="752350"/>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Tree>
    <p:extLst>
      <p:ext uri="{BB962C8B-B14F-4D97-AF65-F5344CB8AC3E}">
        <p14:creationId xmlns:p14="http://schemas.microsoft.com/office/powerpoint/2010/main" val="18923896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72">
            <a:extLst>
              <a:ext uri="{FF2B5EF4-FFF2-40B4-BE49-F238E27FC236}">
                <a16:creationId xmlns:a16="http://schemas.microsoft.com/office/drawing/2014/main" id="{FC620E0C-5A75-B0D3-0D53-CD91C64A5F70}"/>
              </a:ext>
            </a:extLst>
          </p:cNvPr>
          <p:cNvSpPr txBox="1">
            <a:spLocks/>
          </p:cNvSpPr>
          <p:nvPr/>
        </p:nvSpPr>
        <p:spPr>
          <a:xfrm>
            <a:off x="796386" y="31179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r>
              <a:rPr lang="en-CA" sz="5400" b="1" dirty="0">
                <a:solidFill>
                  <a:schemeClr val="bg1">
                    <a:lumMod val="75000"/>
                  </a:schemeClr>
                </a:solidFill>
                <a:latin typeface="Garamond"/>
              </a:rPr>
              <a:t>Extra slide for facilitator notes</a:t>
            </a:r>
            <a:endParaRPr lang="en-CA" sz="5400" b="1" dirty="0">
              <a:solidFill>
                <a:schemeClr val="bg1">
                  <a:lumMod val="75000"/>
                </a:schemeClr>
              </a:solidFill>
            </a:endParaRPr>
          </a:p>
        </p:txBody>
      </p:sp>
    </p:spTree>
    <p:extLst>
      <p:ext uri="{BB962C8B-B14F-4D97-AF65-F5344CB8AC3E}">
        <p14:creationId xmlns:p14="http://schemas.microsoft.com/office/powerpoint/2010/main" val="2406076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21524DF6-3064-4780-AD95-8663A829F41A}"/>
              </a:ext>
            </a:extLst>
          </p:cNvPr>
          <p:cNvSpPr>
            <a:spLocks noGrp="1"/>
          </p:cNvSpPr>
          <p:nvPr>
            <p:ph type="title"/>
          </p:nvPr>
        </p:nvSpPr>
        <p:spPr/>
        <p:txBody>
          <a:bodyPr/>
          <a:lstStyle/>
          <a:p>
            <a:r>
              <a:rPr lang="en-CA" dirty="0">
                <a:latin typeface="Arial" panose="020B0604020202020204" pitchFamily="34" charset="0"/>
                <a:cs typeface="Arial" panose="020B0604020202020204" pitchFamily="34" charset="0"/>
              </a:rPr>
              <a:t>Learning objectives</a:t>
            </a:r>
          </a:p>
        </p:txBody>
      </p:sp>
      <p:grpSp>
        <p:nvGrpSpPr>
          <p:cNvPr id="2" name="Group 1">
            <a:extLst>
              <a:ext uri="{FF2B5EF4-FFF2-40B4-BE49-F238E27FC236}">
                <a16:creationId xmlns:a16="http://schemas.microsoft.com/office/drawing/2014/main" id="{4FF70CD6-C6D1-5CCB-EE5B-964F21BCB8F6}"/>
              </a:ext>
            </a:extLst>
          </p:cNvPr>
          <p:cNvGrpSpPr/>
          <p:nvPr/>
        </p:nvGrpSpPr>
        <p:grpSpPr>
          <a:xfrm>
            <a:off x="1346969" y="2560032"/>
            <a:ext cx="1196375" cy="868968"/>
            <a:chOff x="6878053" y="1156317"/>
            <a:chExt cx="1431178" cy="1039513"/>
          </a:xfrm>
          <a:solidFill>
            <a:schemeClr val="accent3">
              <a:lumMod val="75000"/>
            </a:schemeClr>
          </a:solidFill>
        </p:grpSpPr>
        <p:grpSp>
          <p:nvGrpSpPr>
            <p:cNvPr id="3" name="Group 2">
              <a:extLst>
                <a:ext uri="{FF2B5EF4-FFF2-40B4-BE49-F238E27FC236}">
                  <a16:creationId xmlns:a16="http://schemas.microsoft.com/office/drawing/2014/main" id="{6AE44B20-A5D0-2AFE-EBF9-8DD3C301EE72}"/>
                </a:ext>
              </a:extLst>
            </p:cNvPr>
            <p:cNvGrpSpPr/>
            <p:nvPr/>
          </p:nvGrpSpPr>
          <p:grpSpPr>
            <a:xfrm>
              <a:off x="7672978" y="1156317"/>
              <a:ext cx="412941" cy="436880"/>
              <a:chOff x="243840" y="1676400"/>
              <a:chExt cx="701040" cy="741680"/>
            </a:xfrm>
            <a:grpFill/>
          </p:grpSpPr>
          <p:sp>
            <p:nvSpPr>
              <p:cNvPr id="22" name="Rectangle 21">
                <a:extLst>
                  <a:ext uri="{FF2B5EF4-FFF2-40B4-BE49-F238E27FC236}">
                    <a16:creationId xmlns:a16="http://schemas.microsoft.com/office/drawing/2014/main" id="{F5AE5662-5288-D0FD-4967-B12D0077D319}"/>
                  </a:ext>
                </a:extLst>
              </p:cNvPr>
              <p:cNvSpPr/>
              <p:nvPr/>
            </p:nvSpPr>
            <p:spPr>
              <a:xfrm>
                <a:off x="243840" y="1676400"/>
                <a:ext cx="116839" cy="741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Rectangle 22">
                <a:extLst>
                  <a:ext uri="{FF2B5EF4-FFF2-40B4-BE49-F238E27FC236}">
                    <a16:creationId xmlns:a16="http://schemas.microsoft.com/office/drawing/2014/main" id="{990EF4C4-9F63-FFCF-4802-634599F5BC8E}"/>
                  </a:ext>
                </a:extLst>
              </p:cNvPr>
              <p:cNvSpPr/>
              <p:nvPr/>
            </p:nvSpPr>
            <p:spPr>
              <a:xfrm>
                <a:off x="314960" y="1676400"/>
                <a:ext cx="62992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20" name="Isosceles Triangle 19">
              <a:extLst>
                <a:ext uri="{FF2B5EF4-FFF2-40B4-BE49-F238E27FC236}">
                  <a16:creationId xmlns:a16="http://schemas.microsoft.com/office/drawing/2014/main" id="{C36FE147-3473-613C-4C52-16180004FCD1}"/>
                </a:ext>
              </a:extLst>
            </p:cNvPr>
            <p:cNvSpPr/>
            <p:nvPr/>
          </p:nvSpPr>
          <p:spPr>
            <a:xfrm>
              <a:off x="7120511" y="1517650"/>
              <a:ext cx="1188720" cy="67818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1" name="Isosceles Triangle 20">
              <a:extLst>
                <a:ext uri="{FF2B5EF4-FFF2-40B4-BE49-F238E27FC236}">
                  <a16:creationId xmlns:a16="http://schemas.microsoft.com/office/drawing/2014/main" id="{82D6231D-46EB-EB19-1187-103FE2050AA2}"/>
                </a:ext>
              </a:extLst>
            </p:cNvPr>
            <p:cNvSpPr/>
            <p:nvPr/>
          </p:nvSpPr>
          <p:spPr>
            <a:xfrm>
              <a:off x="6878053" y="1727035"/>
              <a:ext cx="821708" cy="46879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24" name="Group 23">
            <a:extLst>
              <a:ext uri="{FF2B5EF4-FFF2-40B4-BE49-F238E27FC236}">
                <a16:creationId xmlns:a16="http://schemas.microsoft.com/office/drawing/2014/main" id="{FAFB82CF-12DF-162E-1E41-291948861E05}"/>
              </a:ext>
            </a:extLst>
          </p:cNvPr>
          <p:cNvGrpSpPr/>
          <p:nvPr/>
        </p:nvGrpSpPr>
        <p:grpSpPr>
          <a:xfrm>
            <a:off x="4169767" y="2555987"/>
            <a:ext cx="1196375" cy="868968"/>
            <a:chOff x="6878053" y="1156317"/>
            <a:chExt cx="1431178" cy="1039513"/>
          </a:xfrm>
          <a:solidFill>
            <a:schemeClr val="accent3">
              <a:lumMod val="75000"/>
            </a:schemeClr>
          </a:solidFill>
        </p:grpSpPr>
        <p:grpSp>
          <p:nvGrpSpPr>
            <p:cNvPr id="25" name="Group 24">
              <a:extLst>
                <a:ext uri="{FF2B5EF4-FFF2-40B4-BE49-F238E27FC236}">
                  <a16:creationId xmlns:a16="http://schemas.microsoft.com/office/drawing/2014/main" id="{1263F667-E7B0-7D81-7EA8-C0EC848CBC4C}"/>
                </a:ext>
              </a:extLst>
            </p:cNvPr>
            <p:cNvGrpSpPr/>
            <p:nvPr/>
          </p:nvGrpSpPr>
          <p:grpSpPr>
            <a:xfrm>
              <a:off x="7672978" y="1156317"/>
              <a:ext cx="412941" cy="436880"/>
              <a:chOff x="243840" y="1676400"/>
              <a:chExt cx="701040" cy="741680"/>
            </a:xfrm>
            <a:grpFill/>
          </p:grpSpPr>
          <p:sp>
            <p:nvSpPr>
              <p:cNvPr id="29" name="Rectangle 28">
                <a:extLst>
                  <a:ext uri="{FF2B5EF4-FFF2-40B4-BE49-F238E27FC236}">
                    <a16:creationId xmlns:a16="http://schemas.microsoft.com/office/drawing/2014/main" id="{A4957BB4-868A-69E0-BEDD-46C1000ABDC5}"/>
                  </a:ext>
                </a:extLst>
              </p:cNvPr>
              <p:cNvSpPr/>
              <p:nvPr/>
            </p:nvSpPr>
            <p:spPr>
              <a:xfrm>
                <a:off x="243840" y="1676400"/>
                <a:ext cx="116839" cy="741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0" name="Rectangle 29">
                <a:extLst>
                  <a:ext uri="{FF2B5EF4-FFF2-40B4-BE49-F238E27FC236}">
                    <a16:creationId xmlns:a16="http://schemas.microsoft.com/office/drawing/2014/main" id="{23C7A2DA-5482-8AAA-8B77-258CD2718B47}"/>
                  </a:ext>
                </a:extLst>
              </p:cNvPr>
              <p:cNvSpPr/>
              <p:nvPr/>
            </p:nvSpPr>
            <p:spPr>
              <a:xfrm>
                <a:off x="314960" y="1676400"/>
                <a:ext cx="62992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26" name="Isosceles Triangle 25">
              <a:extLst>
                <a:ext uri="{FF2B5EF4-FFF2-40B4-BE49-F238E27FC236}">
                  <a16:creationId xmlns:a16="http://schemas.microsoft.com/office/drawing/2014/main" id="{CE38EFD3-8F75-9004-1635-B345EA815B38}"/>
                </a:ext>
              </a:extLst>
            </p:cNvPr>
            <p:cNvSpPr/>
            <p:nvPr/>
          </p:nvSpPr>
          <p:spPr>
            <a:xfrm>
              <a:off x="7120511" y="1517650"/>
              <a:ext cx="1188720" cy="67818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Isosceles Triangle 27">
              <a:extLst>
                <a:ext uri="{FF2B5EF4-FFF2-40B4-BE49-F238E27FC236}">
                  <a16:creationId xmlns:a16="http://schemas.microsoft.com/office/drawing/2014/main" id="{06ABD81E-D3DD-465E-835D-14A180009F2F}"/>
                </a:ext>
              </a:extLst>
            </p:cNvPr>
            <p:cNvSpPr/>
            <p:nvPr/>
          </p:nvSpPr>
          <p:spPr>
            <a:xfrm>
              <a:off x="6878053" y="1727035"/>
              <a:ext cx="821708" cy="46879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31" name="Group 30">
            <a:extLst>
              <a:ext uri="{FF2B5EF4-FFF2-40B4-BE49-F238E27FC236}">
                <a16:creationId xmlns:a16="http://schemas.microsoft.com/office/drawing/2014/main" id="{5919CF12-4BC4-31F6-4385-B2DA7C02AAB4}"/>
              </a:ext>
            </a:extLst>
          </p:cNvPr>
          <p:cNvGrpSpPr/>
          <p:nvPr/>
        </p:nvGrpSpPr>
        <p:grpSpPr>
          <a:xfrm>
            <a:off x="6807720" y="2490752"/>
            <a:ext cx="1196375" cy="868968"/>
            <a:chOff x="6878053" y="1156317"/>
            <a:chExt cx="1431178" cy="1039513"/>
          </a:xfrm>
          <a:solidFill>
            <a:schemeClr val="accent3">
              <a:lumMod val="75000"/>
            </a:schemeClr>
          </a:solidFill>
        </p:grpSpPr>
        <p:grpSp>
          <p:nvGrpSpPr>
            <p:cNvPr id="32" name="Group 31">
              <a:extLst>
                <a:ext uri="{FF2B5EF4-FFF2-40B4-BE49-F238E27FC236}">
                  <a16:creationId xmlns:a16="http://schemas.microsoft.com/office/drawing/2014/main" id="{BC3E2009-079B-F906-71DD-77553389B329}"/>
                </a:ext>
              </a:extLst>
            </p:cNvPr>
            <p:cNvGrpSpPr/>
            <p:nvPr/>
          </p:nvGrpSpPr>
          <p:grpSpPr>
            <a:xfrm>
              <a:off x="7672978" y="1156317"/>
              <a:ext cx="412941" cy="436880"/>
              <a:chOff x="243840" y="1676400"/>
              <a:chExt cx="701040" cy="741680"/>
            </a:xfrm>
            <a:grpFill/>
          </p:grpSpPr>
          <p:sp>
            <p:nvSpPr>
              <p:cNvPr id="35" name="Rectangle 34">
                <a:extLst>
                  <a:ext uri="{FF2B5EF4-FFF2-40B4-BE49-F238E27FC236}">
                    <a16:creationId xmlns:a16="http://schemas.microsoft.com/office/drawing/2014/main" id="{052E8CFE-50D6-98BA-36C6-CF8D1CB96DEB}"/>
                  </a:ext>
                </a:extLst>
              </p:cNvPr>
              <p:cNvSpPr/>
              <p:nvPr/>
            </p:nvSpPr>
            <p:spPr>
              <a:xfrm>
                <a:off x="243840" y="1676400"/>
                <a:ext cx="116839" cy="741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6" name="Rectangle 35">
                <a:extLst>
                  <a:ext uri="{FF2B5EF4-FFF2-40B4-BE49-F238E27FC236}">
                    <a16:creationId xmlns:a16="http://schemas.microsoft.com/office/drawing/2014/main" id="{54845841-CD94-97D2-4695-0B68D86F1A08}"/>
                  </a:ext>
                </a:extLst>
              </p:cNvPr>
              <p:cNvSpPr/>
              <p:nvPr/>
            </p:nvSpPr>
            <p:spPr>
              <a:xfrm>
                <a:off x="314960" y="1676400"/>
                <a:ext cx="62992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33" name="Isosceles Triangle 32">
              <a:extLst>
                <a:ext uri="{FF2B5EF4-FFF2-40B4-BE49-F238E27FC236}">
                  <a16:creationId xmlns:a16="http://schemas.microsoft.com/office/drawing/2014/main" id="{9D31D93D-3C45-D9D0-A3D4-250A99FBF648}"/>
                </a:ext>
              </a:extLst>
            </p:cNvPr>
            <p:cNvSpPr/>
            <p:nvPr/>
          </p:nvSpPr>
          <p:spPr>
            <a:xfrm>
              <a:off x="7120511" y="1517650"/>
              <a:ext cx="1188720" cy="67818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4" name="Isosceles Triangle 33">
              <a:extLst>
                <a:ext uri="{FF2B5EF4-FFF2-40B4-BE49-F238E27FC236}">
                  <a16:creationId xmlns:a16="http://schemas.microsoft.com/office/drawing/2014/main" id="{D8C98C0F-F51E-ECD6-0508-1862FB9D303B}"/>
                </a:ext>
              </a:extLst>
            </p:cNvPr>
            <p:cNvSpPr/>
            <p:nvPr/>
          </p:nvSpPr>
          <p:spPr>
            <a:xfrm>
              <a:off x="6878053" y="1727035"/>
              <a:ext cx="821708" cy="46879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grpSp>
        <p:nvGrpSpPr>
          <p:cNvPr id="4" name="Group 3">
            <a:extLst>
              <a:ext uri="{FF2B5EF4-FFF2-40B4-BE49-F238E27FC236}">
                <a16:creationId xmlns:a16="http://schemas.microsoft.com/office/drawing/2014/main" id="{E03F42B0-591B-4F07-5F27-1CC610BEA4FE}"/>
              </a:ext>
            </a:extLst>
          </p:cNvPr>
          <p:cNvGrpSpPr/>
          <p:nvPr/>
        </p:nvGrpSpPr>
        <p:grpSpPr>
          <a:xfrm>
            <a:off x="9564199" y="2474693"/>
            <a:ext cx="1196375" cy="868968"/>
            <a:chOff x="6878053" y="1156317"/>
            <a:chExt cx="1431178" cy="1039513"/>
          </a:xfrm>
          <a:solidFill>
            <a:schemeClr val="accent3">
              <a:lumMod val="75000"/>
            </a:schemeClr>
          </a:solidFill>
        </p:grpSpPr>
        <p:grpSp>
          <p:nvGrpSpPr>
            <p:cNvPr id="5" name="Group 4">
              <a:extLst>
                <a:ext uri="{FF2B5EF4-FFF2-40B4-BE49-F238E27FC236}">
                  <a16:creationId xmlns:a16="http://schemas.microsoft.com/office/drawing/2014/main" id="{65E75954-296E-36A3-9619-0CA0E2A31EA9}"/>
                </a:ext>
              </a:extLst>
            </p:cNvPr>
            <p:cNvGrpSpPr/>
            <p:nvPr/>
          </p:nvGrpSpPr>
          <p:grpSpPr>
            <a:xfrm>
              <a:off x="7672978" y="1156317"/>
              <a:ext cx="412941" cy="436880"/>
              <a:chOff x="243840" y="1676400"/>
              <a:chExt cx="701040" cy="741680"/>
            </a:xfrm>
            <a:grpFill/>
          </p:grpSpPr>
          <p:sp>
            <p:nvSpPr>
              <p:cNvPr id="9" name="Rectangle 8">
                <a:extLst>
                  <a:ext uri="{FF2B5EF4-FFF2-40B4-BE49-F238E27FC236}">
                    <a16:creationId xmlns:a16="http://schemas.microsoft.com/office/drawing/2014/main" id="{165F4056-B966-6544-80E5-0B08A73F7F5F}"/>
                  </a:ext>
                </a:extLst>
              </p:cNvPr>
              <p:cNvSpPr/>
              <p:nvPr/>
            </p:nvSpPr>
            <p:spPr>
              <a:xfrm>
                <a:off x="243840" y="1676400"/>
                <a:ext cx="116839" cy="741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Rectangle 9">
                <a:extLst>
                  <a:ext uri="{FF2B5EF4-FFF2-40B4-BE49-F238E27FC236}">
                    <a16:creationId xmlns:a16="http://schemas.microsoft.com/office/drawing/2014/main" id="{A72C10EA-E559-17BC-0D5D-804ED76ADC33}"/>
                  </a:ext>
                </a:extLst>
              </p:cNvPr>
              <p:cNvSpPr/>
              <p:nvPr/>
            </p:nvSpPr>
            <p:spPr>
              <a:xfrm>
                <a:off x="314960" y="1676400"/>
                <a:ext cx="629920" cy="4368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6" name="Isosceles Triangle 5">
              <a:extLst>
                <a:ext uri="{FF2B5EF4-FFF2-40B4-BE49-F238E27FC236}">
                  <a16:creationId xmlns:a16="http://schemas.microsoft.com/office/drawing/2014/main" id="{F5F49ABB-FE06-42FB-7344-9AABE462EA35}"/>
                </a:ext>
              </a:extLst>
            </p:cNvPr>
            <p:cNvSpPr/>
            <p:nvPr/>
          </p:nvSpPr>
          <p:spPr>
            <a:xfrm>
              <a:off x="7120511" y="1517650"/>
              <a:ext cx="1188720" cy="67818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Isosceles Triangle 7">
              <a:extLst>
                <a:ext uri="{FF2B5EF4-FFF2-40B4-BE49-F238E27FC236}">
                  <a16:creationId xmlns:a16="http://schemas.microsoft.com/office/drawing/2014/main" id="{66F1D209-EF48-6749-99D0-CD1FAE2DC777}"/>
                </a:ext>
              </a:extLst>
            </p:cNvPr>
            <p:cNvSpPr/>
            <p:nvPr/>
          </p:nvSpPr>
          <p:spPr>
            <a:xfrm>
              <a:off x="6878053" y="1727035"/>
              <a:ext cx="821708" cy="46879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grpSp>
      <p:sp>
        <p:nvSpPr>
          <p:cNvPr id="38" name="TextBox 37">
            <a:extLst>
              <a:ext uri="{FF2B5EF4-FFF2-40B4-BE49-F238E27FC236}">
                <a16:creationId xmlns:a16="http://schemas.microsoft.com/office/drawing/2014/main" id="{849FE109-95BF-8DA9-BAE7-AAFDAD56F55B}"/>
              </a:ext>
            </a:extLst>
          </p:cNvPr>
          <p:cNvSpPr txBox="1"/>
          <p:nvPr/>
        </p:nvSpPr>
        <p:spPr>
          <a:xfrm>
            <a:off x="8980178" y="3783534"/>
            <a:ext cx="2446193" cy="1200329"/>
          </a:xfrm>
          <a:prstGeom prst="rect">
            <a:avLst/>
          </a:prstGeom>
          <a:noFill/>
        </p:spPr>
        <p:txBody>
          <a:bodyPr wrap="square" rtlCol="0">
            <a:spAutoFit/>
          </a:bodyPr>
          <a:lstStyle/>
          <a:p>
            <a:pPr algn="ctr"/>
            <a:r>
              <a:rPr lang="en-GB" dirty="0">
                <a:latin typeface="Arial" panose="020B0604020202020204" pitchFamily="34" charset="0"/>
                <a:cs typeface="Arial" panose="020B0604020202020204" pitchFamily="34" charset="0"/>
              </a:rPr>
              <a:t>Demonstrate verbal and non-verbal communication techniques</a:t>
            </a:r>
          </a:p>
        </p:txBody>
      </p:sp>
      <p:sp>
        <p:nvSpPr>
          <p:cNvPr id="39" name="TextBox 38">
            <a:extLst>
              <a:ext uri="{FF2B5EF4-FFF2-40B4-BE49-F238E27FC236}">
                <a16:creationId xmlns:a16="http://schemas.microsoft.com/office/drawing/2014/main" id="{93DDF2F6-2E03-FA6E-D9F9-2D2BAE5E4A3A}"/>
              </a:ext>
            </a:extLst>
          </p:cNvPr>
          <p:cNvSpPr txBox="1"/>
          <p:nvPr/>
        </p:nvSpPr>
        <p:spPr>
          <a:xfrm>
            <a:off x="3530115" y="3783534"/>
            <a:ext cx="2446193" cy="1477328"/>
          </a:xfrm>
          <a:prstGeom prst="rect">
            <a:avLst/>
          </a:prstGeom>
          <a:noFill/>
        </p:spPr>
        <p:txBody>
          <a:bodyPr wrap="square" lIns="91440" tIns="45720" rIns="91440" bIns="45720" rtlCol="0" anchor="t">
            <a:spAutoFit/>
          </a:bodyPr>
          <a:lstStyle/>
          <a:p>
            <a:pPr algn="ctr"/>
            <a:r>
              <a:rPr lang="en-GB" dirty="0">
                <a:latin typeface="Arial"/>
                <a:cs typeface="Arial"/>
              </a:rPr>
              <a:t>Describe how to adapt communication style to the individual child</a:t>
            </a:r>
          </a:p>
          <a:p>
            <a:pPr algn="ctr"/>
            <a:endParaRPr lang="en-BE" dirty="0">
              <a:latin typeface="Arial" panose="020B060402020202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0CA3E6F3-9ACE-524E-3EFA-B2FCCD7FB378}"/>
              </a:ext>
            </a:extLst>
          </p:cNvPr>
          <p:cNvSpPr txBox="1"/>
          <p:nvPr/>
        </p:nvSpPr>
        <p:spPr>
          <a:xfrm>
            <a:off x="772957" y="3783534"/>
            <a:ext cx="2477038" cy="1200329"/>
          </a:xfrm>
          <a:prstGeom prst="rect">
            <a:avLst/>
          </a:prstGeom>
          <a:noFill/>
        </p:spPr>
        <p:txBody>
          <a:bodyPr wrap="square" lIns="91440" tIns="45720" rIns="91440" bIns="45720" rtlCol="0" anchor="t">
            <a:spAutoFit/>
          </a:bodyPr>
          <a:lstStyle/>
          <a:p>
            <a:pPr algn="ctr"/>
            <a:r>
              <a:rPr lang="en-GB" dirty="0">
                <a:effectLst/>
                <a:latin typeface="Arial" panose="020B0604020202020204" pitchFamily="34" charset="0"/>
                <a:ea typeface="Calibri" panose="020F0502020204030204" pitchFamily="34" charset="0"/>
                <a:cs typeface="Arial" panose="020B0604020202020204" pitchFamily="34" charset="0"/>
              </a:rPr>
              <a:t>Summarize how to prepare </a:t>
            </a:r>
            <a:r>
              <a:rPr lang="en-GB" dirty="0">
                <a:latin typeface="Arial" panose="020B0604020202020204" pitchFamily="34" charset="0"/>
                <a:ea typeface="Calibri" panose="020F0502020204030204" pitchFamily="34" charset="0"/>
                <a:cs typeface="Arial" panose="020B0604020202020204" pitchFamily="34" charset="0"/>
              </a:rPr>
              <a:t>for meeting</a:t>
            </a:r>
            <a:r>
              <a:rPr lang="en-GB" dirty="0">
                <a:effectLst/>
                <a:latin typeface="Arial" panose="020B0604020202020204" pitchFamily="34" charset="0"/>
                <a:ea typeface="Calibri" panose="020F0502020204030204" pitchFamily="34" charset="0"/>
                <a:cs typeface="Arial" panose="020B0604020202020204" pitchFamily="34" charset="0"/>
              </a:rPr>
              <a:t> with a child and their families</a:t>
            </a:r>
          </a:p>
        </p:txBody>
      </p:sp>
      <p:sp>
        <p:nvSpPr>
          <p:cNvPr id="7" name="TextBox 6">
            <a:extLst>
              <a:ext uri="{FF2B5EF4-FFF2-40B4-BE49-F238E27FC236}">
                <a16:creationId xmlns:a16="http://schemas.microsoft.com/office/drawing/2014/main" id="{70408D12-28FA-B909-9B35-A1E01A360411}"/>
              </a:ext>
            </a:extLst>
          </p:cNvPr>
          <p:cNvSpPr txBox="1"/>
          <p:nvPr/>
        </p:nvSpPr>
        <p:spPr>
          <a:xfrm>
            <a:off x="6229843" y="3783534"/>
            <a:ext cx="2484768" cy="1200329"/>
          </a:xfrm>
          <a:prstGeom prst="rect">
            <a:avLst/>
          </a:prstGeom>
          <a:noFill/>
        </p:spPr>
        <p:txBody>
          <a:bodyPr wrap="square" lIns="91440" tIns="45720" rIns="91440" bIns="45720" rtlCol="0" anchor="t">
            <a:spAutoFit/>
          </a:bodyPr>
          <a:lstStyle/>
          <a:p>
            <a:pPr algn="ctr"/>
            <a:r>
              <a:rPr lang="en-GB" dirty="0">
                <a:latin typeface="Arial" panose="020B0604020202020204" pitchFamily="34" charset="0"/>
                <a:cs typeface="Arial" panose="020B0604020202020204" pitchFamily="34" charset="0"/>
              </a:rPr>
              <a:t>Demonstrate communicating with children at different developmental stages</a:t>
            </a:r>
          </a:p>
        </p:txBody>
      </p:sp>
    </p:spTree>
    <p:extLst>
      <p:ext uri="{BB962C8B-B14F-4D97-AF65-F5344CB8AC3E}">
        <p14:creationId xmlns:p14="http://schemas.microsoft.com/office/powerpoint/2010/main" val="3724290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ound Same Side Corner Rectangle 21">
            <a:extLst>
              <a:ext uri="{FF2B5EF4-FFF2-40B4-BE49-F238E27FC236}">
                <a16:creationId xmlns:a16="http://schemas.microsoft.com/office/drawing/2014/main" id="{02C2D432-624C-C155-8790-7484EC10CDB5}"/>
              </a:ext>
            </a:extLst>
          </p:cNvPr>
          <p:cNvSpPr/>
          <p:nvPr/>
        </p:nvSpPr>
        <p:spPr>
          <a:xfrm>
            <a:off x="3158289" y="3377237"/>
            <a:ext cx="1149077" cy="2059998"/>
          </a:xfrm>
          <a:prstGeom prst="round2SameRect">
            <a:avLst>
              <a:gd name="adj1" fmla="val 500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2" name="Oval 21">
            <a:extLst>
              <a:ext uri="{FF2B5EF4-FFF2-40B4-BE49-F238E27FC236}">
                <a16:creationId xmlns:a16="http://schemas.microsoft.com/office/drawing/2014/main" id="{FF59957A-38B3-5456-9D56-8F34AAD33EBC}"/>
              </a:ext>
            </a:extLst>
          </p:cNvPr>
          <p:cNvSpPr/>
          <p:nvPr/>
        </p:nvSpPr>
        <p:spPr>
          <a:xfrm>
            <a:off x="3149767" y="2015505"/>
            <a:ext cx="1162139" cy="116213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b="1" dirty="0">
                <a:solidFill>
                  <a:schemeClr val="bg1"/>
                </a:solidFill>
                <a:latin typeface="Arial" panose="020B0604020202020204" pitchFamily="34" charset="0"/>
                <a:cs typeface="Arial" panose="020B0604020202020204" pitchFamily="34" charset="0"/>
              </a:rPr>
              <a:t>A</a:t>
            </a:r>
            <a:endParaRPr lang="en-BE" sz="4400" b="1" dirty="0">
              <a:solidFill>
                <a:schemeClr val="bg1"/>
              </a:solidFill>
              <a:latin typeface="Arial" panose="020B0604020202020204" pitchFamily="34" charset="0"/>
              <a:cs typeface="Arial" panose="020B0604020202020204" pitchFamily="34" charset="0"/>
            </a:endParaRPr>
          </a:p>
        </p:txBody>
      </p:sp>
      <p:sp>
        <p:nvSpPr>
          <p:cNvPr id="13" name="Title 12">
            <a:extLst>
              <a:ext uri="{FF2B5EF4-FFF2-40B4-BE49-F238E27FC236}">
                <a16:creationId xmlns:a16="http://schemas.microsoft.com/office/drawing/2014/main" id="{304EB465-E8DA-4FC6-8524-4C8199280C8D}"/>
              </a:ext>
            </a:extLst>
          </p:cNvPr>
          <p:cNvSpPr>
            <a:spLocks noGrp="1"/>
          </p:cNvSpPr>
          <p:nvPr>
            <p:ph type="title"/>
          </p:nvPr>
        </p:nvSpPr>
        <p:spPr/>
        <p:txBody>
          <a:bodyPr/>
          <a:lstStyle/>
          <a:p>
            <a:r>
              <a:rPr lang="en-CA" dirty="0">
                <a:latin typeface="Arial" panose="020B0604020202020204" pitchFamily="34" charset="0"/>
                <a:cs typeface="Arial" panose="020B0604020202020204" pitchFamily="34" charset="0"/>
              </a:rPr>
              <a:t>Lead your partner</a:t>
            </a:r>
          </a:p>
        </p:txBody>
      </p:sp>
      <p:sp>
        <p:nvSpPr>
          <p:cNvPr id="6" name="Rectangle 5">
            <a:extLst>
              <a:ext uri="{FF2B5EF4-FFF2-40B4-BE49-F238E27FC236}">
                <a16:creationId xmlns:a16="http://schemas.microsoft.com/office/drawing/2014/main" id="{D86BD8AE-EC87-118E-AA92-9B654A22CAB5}"/>
              </a:ext>
            </a:extLst>
          </p:cNvPr>
          <p:cNvSpPr/>
          <p:nvPr/>
        </p:nvSpPr>
        <p:spPr>
          <a:xfrm rot="16200000">
            <a:off x="6094414" y="2435155"/>
            <a:ext cx="96763" cy="323701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7" name="Round Same Side Corner Rectangle 26">
            <a:extLst>
              <a:ext uri="{FF2B5EF4-FFF2-40B4-BE49-F238E27FC236}">
                <a16:creationId xmlns:a16="http://schemas.microsoft.com/office/drawing/2014/main" id="{96462EC7-EFDF-4F5E-DC39-98A4F627D688}"/>
              </a:ext>
            </a:extLst>
          </p:cNvPr>
          <p:cNvSpPr/>
          <p:nvPr/>
        </p:nvSpPr>
        <p:spPr>
          <a:xfrm rot="16535945">
            <a:off x="7835845" y="3263942"/>
            <a:ext cx="332222" cy="918011"/>
          </a:xfrm>
          <a:prstGeom prst="round2SameRect">
            <a:avLst>
              <a:gd name="adj1" fmla="val 493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8" name="Straight Arrow Connector 7">
            <a:extLst>
              <a:ext uri="{FF2B5EF4-FFF2-40B4-BE49-F238E27FC236}">
                <a16:creationId xmlns:a16="http://schemas.microsoft.com/office/drawing/2014/main" id="{ADBD2174-2517-0EC5-AD5D-66780B4BF22C}"/>
              </a:ext>
            </a:extLst>
          </p:cNvPr>
          <p:cNvCxnSpPr>
            <a:cxnSpLocks/>
          </p:cNvCxnSpPr>
          <p:nvPr/>
        </p:nvCxnSpPr>
        <p:spPr>
          <a:xfrm flipH="1">
            <a:off x="7541878" y="3310558"/>
            <a:ext cx="245372" cy="359520"/>
          </a:xfrm>
          <a:prstGeom prst="straightConnector1">
            <a:avLst/>
          </a:prstGeom>
          <a:solidFill>
            <a:schemeClr val="accent3">
              <a:lumMod val="75000"/>
            </a:schemeClr>
          </a:solidFill>
          <a:ln w="28575">
            <a:solidFill>
              <a:schemeClr val="accent3">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Speech Bubble: Rectangle with Corners Rounded 27">
            <a:extLst>
              <a:ext uri="{FF2B5EF4-FFF2-40B4-BE49-F238E27FC236}">
                <a16:creationId xmlns:a16="http://schemas.microsoft.com/office/drawing/2014/main" id="{0286809B-E923-1676-EB8F-0B5C36AB31AF}"/>
              </a:ext>
            </a:extLst>
          </p:cNvPr>
          <p:cNvSpPr/>
          <p:nvPr/>
        </p:nvSpPr>
        <p:spPr>
          <a:xfrm>
            <a:off x="4757057" y="2197058"/>
            <a:ext cx="1338943" cy="990464"/>
          </a:xfrm>
          <a:prstGeom prst="wedgeRoundRectCallout">
            <a:avLst>
              <a:gd name="adj1" fmla="val -63516"/>
              <a:gd name="adj2" fmla="val 19637"/>
              <a:gd name="adj3" fmla="val 16667"/>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ound Same Side Corner Rectangle 21">
            <a:extLst>
              <a:ext uri="{FF2B5EF4-FFF2-40B4-BE49-F238E27FC236}">
                <a16:creationId xmlns:a16="http://schemas.microsoft.com/office/drawing/2014/main" id="{03CFF5CE-8D01-B192-A7E3-806E9EB5C8E4}"/>
              </a:ext>
            </a:extLst>
          </p:cNvPr>
          <p:cNvSpPr/>
          <p:nvPr/>
        </p:nvSpPr>
        <p:spPr>
          <a:xfrm>
            <a:off x="8168490" y="3377237"/>
            <a:ext cx="1149077" cy="2059998"/>
          </a:xfrm>
          <a:prstGeom prst="round2SameRect">
            <a:avLst>
              <a:gd name="adj1" fmla="val 50000"/>
              <a:gd name="adj2" fmla="val 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2" name="Oval 31">
            <a:extLst>
              <a:ext uri="{FF2B5EF4-FFF2-40B4-BE49-F238E27FC236}">
                <a16:creationId xmlns:a16="http://schemas.microsoft.com/office/drawing/2014/main" id="{FA2226FE-65AB-AEA9-85DB-9BDFA20B6839}"/>
              </a:ext>
            </a:extLst>
          </p:cNvPr>
          <p:cNvSpPr/>
          <p:nvPr/>
        </p:nvSpPr>
        <p:spPr>
          <a:xfrm>
            <a:off x="7952969" y="2111220"/>
            <a:ext cx="1162139" cy="116213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b="1" dirty="0">
                <a:solidFill>
                  <a:schemeClr val="bg1"/>
                </a:solidFill>
                <a:latin typeface="Arial" panose="020B0604020202020204" pitchFamily="34" charset="0"/>
                <a:cs typeface="Arial" panose="020B0604020202020204" pitchFamily="34" charset="0"/>
              </a:rPr>
              <a:t>B</a:t>
            </a:r>
            <a:endParaRPr lang="en-BE" sz="44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42559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FC9E3-6E66-BB2F-7DEC-F42248D3E197}"/>
              </a:ext>
            </a:extLst>
          </p:cNvPr>
          <p:cNvSpPr>
            <a:spLocks noGrp="1"/>
          </p:cNvSpPr>
          <p:nvPr>
            <p:ph type="title"/>
          </p:nvPr>
        </p:nvSpPr>
        <p:spPr/>
        <p:txBody>
          <a:bodyPr/>
          <a:lstStyle/>
          <a:p>
            <a:r>
              <a:rPr lang="en-CA" dirty="0">
                <a:latin typeface="Arial" panose="020B0604020202020204" pitchFamily="34" charset="0"/>
                <a:cs typeface="Arial" panose="020B0604020202020204" pitchFamily="34" charset="0"/>
              </a:rPr>
              <a:t>Lead your partner</a:t>
            </a:r>
            <a:endParaRPr lang="en-BE"/>
          </a:p>
        </p:txBody>
      </p:sp>
      <p:pic>
        <p:nvPicPr>
          <p:cNvPr id="6" name="Picture 5">
            <a:extLst>
              <a:ext uri="{FF2B5EF4-FFF2-40B4-BE49-F238E27FC236}">
                <a16:creationId xmlns:a16="http://schemas.microsoft.com/office/drawing/2014/main" id="{55B805B2-31FB-87F6-AA14-3D5ABDA56EE2}"/>
              </a:ext>
            </a:extLst>
          </p:cNvPr>
          <p:cNvPicPr>
            <a:picLocks noChangeAspect="1"/>
          </p:cNvPicPr>
          <p:nvPr/>
        </p:nvPicPr>
        <p:blipFill>
          <a:blip r:embed="rId3">
            <a:duotone>
              <a:schemeClr val="accent3">
                <a:shade val="45000"/>
                <a:satMod val="135000"/>
              </a:schemeClr>
              <a:prstClr val="white"/>
            </a:duotone>
          </a:blip>
          <a:stretch>
            <a:fillRect/>
          </a:stretch>
        </p:blipFill>
        <p:spPr>
          <a:xfrm>
            <a:off x="3776065" y="1064427"/>
            <a:ext cx="4639869" cy="4753794"/>
          </a:xfrm>
          <a:prstGeom prst="rect">
            <a:avLst/>
          </a:prstGeom>
        </p:spPr>
      </p:pic>
      <p:sp>
        <p:nvSpPr>
          <p:cNvPr id="3" name="TextBox 2">
            <a:extLst>
              <a:ext uri="{FF2B5EF4-FFF2-40B4-BE49-F238E27FC236}">
                <a16:creationId xmlns:a16="http://schemas.microsoft.com/office/drawing/2014/main" id="{D86DCA41-EDBC-B1A7-87EA-516D01AA3CD2}"/>
              </a:ext>
            </a:extLst>
          </p:cNvPr>
          <p:cNvSpPr txBox="1"/>
          <p:nvPr/>
        </p:nvSpPr>
        <p:spPr>
          <a:xfrm>
            <a:off x="9913257" y="5079557"/>
            <a:ext cx="2030107" cy="738664"/>
          </a:xfrm>
          <a:prstGeom prst="rect">
            <a:avLst/>
          </a:prstGeom>
          <a:noFill/>
        </p:spPr>
        <p:txBody>
          <a:bodyPr wrap="square" rtlCol="0">
            <a:spAutoFit/>
          </a:bodyPr>
          <a:lstStyle/>
          <a:p>
            <a:pPr algn="r"/>
            <a:r>
              <a:rPr lang="en-GB" sz="1400" i="1" dirty="0">
                <a:solidFill>
                  <a:schemeClr val="accent3">
                    <a:lumMod val="75000"/>
                  </a:schemeClr>
                </a:solidFill>
                <a:latin typeface="Arial" panose="020B0604020202020204" pitchFamily="34" charset="0"/>
                <a:cs typeface="Arial" panose="020B0604020202020204" pitchFamily="34" charset="0"/>
              </a:rPr>
              <a:t>Source image: </a:t>
            </a:r>
            <a:r>
              <a:rPr lang="en-GB" sz="1400" i="1" dirty="0">
                <a:solidFill>
                  <a:schemeClr val="accent3">
                    <a:lumMod val="75000"/>
                  </a:schemeClr>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https://www.elok.eu.org/kleurplaten/fruitschaal</a:t>
            </a:r>
            <a:r>
              <a:rPr lang="en-GB" sz="1400" i="1" dirty="0">
                <a:solidFill>
                  <a:schemeClr val="accent3">
                    <a:lumMod val="75000"/>
                  </a:schemeClr>
                </a:solidFill>
                <a:latin typeface="Arial" panose="020B0604020202020204" pitchFamily="34" charset="0"/>
                <a:cs typeface="Arial" panose="020B0604020202020204" pitchFamily="34" charset="0"/>
              </a:rPr>
              <a:t> </a:t>
            </a:r>
            <a:endParaRPr lang="en-BE" sz="1400" i="1" dirty="0">
              <a:solidFill>
                <a:schemeClr val="accent3">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15113113"/>
      </p:ext>
    </p:extLst>
  </p:cSld>
  <p:clrMapOvr>
    <a:masterClrMapping/>
  </p:clrMapOvr>
</p:sld>
</file>

<file path=ppt/theme/theme1.xml><?xml version="1.0" encoding="utf-8"?>
<a:theme xmlns:a="http://schemas.openxmlformats.org/drawingml/2006/main" name="Office Theme">
  <a:themeElements>
    <a:clrScheme name="Alliance">
      <a:dk1>
        <a:sysClr val="windowText" lastClr="000000"/>
      </a:dk1>
      <a:lt1>
        <a:sysClr val="window" lastClr="FFFFFF"/>
      </a:lt1>
      <a:dk2>
        <a:srgbClr val="44546A"/>
      </a:dk2>
      <a:lt2>
        <a:srgbClr val="E7E6E6"/>
      </a:lt2>
      <a:accent1>
        <a:srgbClr val="97467C"/>
      </a:accent1>
      <a:accent2>
        <a:srgbClr val="B78EA3"/>
      </a:accent2>
      <a:accent3>
        <a:srgbClr val="95CC79"/>
      </a:accent3>
      <a:accent4>
        <a:srgbClr val="1D8CC8"/>
      </a:accent4>
      <a:accent5>
        <a:srgbClr val="35B2B4"/>
      </a:accent5>
      <a:accent6>
        <a:srgbClr val="8D9EAE"/>
      </a:accent6>
      <a:hlink>
        <a:srgbClr val="C888B2"/>
      </a:hlink>
      <a:folHlink>
        <a:srgbClr val="7E9CB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2317</TotalTime>
  <Words>8453</Words>
  <Application>Microsoft Office PowerPoint</Application>
  <PresentationFormat>Widescreen</PresentationFormat>
  <Paragraphs>1026</Paragraphs>
  <Slides>51</Slides>
  <Notes>51</Notes>
  <HiddenSlides>7</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51</vt:i4>
      </vt:variant>
    </vt:vector>
  </HeadingPairs>
  <TitlesOfParts>
    <vt:vector size="57" baseType="lpstr">
      <vt:lpstr>Arial</vt:lpstr>
      <vt:lpstr>Calibri</vt:lpstr>
      <vt:lpstr>Calibri Light</vt:lpstr>
      <vt:lpstr>Garamond</vt:lpstr>
      <vt:lpstr>Helvetica Neue</vt:lpstr>
      <vt:lpstr>Office Theme</vt:lpstr>
      <vt:lpstr>PowerPoint Presentation</vt:lpstr>
      <vt:lpstr>PowerPoint Presentation</vt:lpstr>
      <vt:lpstr>Module aim</vt:lpstr>
      <vt:lpstr>Agenda</vt:lpstr>
      <vt:lpstr>Recap: lucky draw!</vt:lpstr>
      <vt:lpstr>PowerPoint Presentation</vt:lpstr>
      <vt:lpstr>Learning objectives</vt:lpstr>
      <vt:lpstr>Lead your partner</vt:lpstr>
      <vt:lpstr>Lead your partner</vt:lpstr>
      <vt:lpstr>PowerPoint Presentation</vt:lpstr>
      <vt:lpstr>Identifying the right space to meet</vt:lpstr>
      <vt:lpstr>Identifying the right space to meet</vt:lpstr>
      <vt:lpstr>Identify the right space to meet</vt:lpstr>
      <vt:lpstr>Identify who should be present</vt:lpstr>
      <vt:lpstr>PowerPoint Presentation</vt:lpstr>
      <vt:lpstr>Identify what and how to document information</vt:lpstr>
      <vt:lpstr>Preparation checklist</vt:lpstr>
      <vt:lpstr>Preparation checklist</vt:lpstr>
      <vt:lpstr>Key learning points</vt:lpstr>
      <vt:lpstr>PowerPoint Presentation</vt:lpstr>
      <vt:lpstr>Non-verbal communication techniques</vt:lpstr>
      <vt:lpstr>Non-verbal communication techniques</vt:lpstr>
      <vt:lpstr>Non-verbal communication techniques</vt:lpstr>
      <vt:lpstr>Active listening techniques</vt:lpstr>
      <vt:lpstr>Active listening techniques</vt:lpstr>
      <vt:lpstr>PowerPoint Presentation</vt:lpstr>
      <vt:lpstr>Role play</vt:lpstr>
      <vt:lpstr>Effective speaking techniques</vt:lpstr>
      <vt:lpstr>Effective speaking techniques</vt:lpstr>
      <vt:lpstr>Choose your words carefully</vt:lpstr>
      <vt:lpstr>Choose your words carefully</vt:lpstr>
      <vt:lpstr>How you choose to speak</vt:lpstr>
      <vt:lpstr>Reinforce speaking with non-verbal communication</vt:lpstr>
      <vt:lpstr>Communication techniques overview</vt:lpstr>
      <vt:lpstr>Key learning points</vt:lpstr>
      <vt:lpstr>PowerPoint Presentation</vt:lpstr>
      <vt:lpstr>Perspectives on child participation and communication</vt:lpstr>
      <vt:lpstr>PowerPoint Presentation</vt:lpstr>
      <vt:lpstr>Child participation principle</vt:lpstr>
      <vt:lpstr>Plenary discussion</vt:lpstr>
      <vt:lpstr>Plenary discussion</vt:lpstr>
      <vt:lpstr>Age and developmental stage</vt:lpstr>
      <vt:lpstr>Age and developmental stage</vt:lpstr>
      <vt:lpstr>PowerPoint Presentation</vt:lpstr>
      <vt:lpstr>Communication at different ages</vt:lpstr>
      <vt:lpstr>Communication with children that have different abilities</vt:lpstr>
      <vt:lpstr>PowerPoint Presentation</vt:lpstr>
      <vt:lpstr>Key learning points</vt:lpstr>
      <vt:lpstr>PowerPoint Presentation</vt:lpstr>
      <vt:lpstr>End of Module 3</vt:lpstr>
      <vt:lpstr>Self-care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Ilse Van der Straeten</dc:creator>
  <cp:lastModifiedBy>Ilse Van der Straeten</cp:lastModifiedBy>
  <cp:revision>678</cp:revision>
  <cp:lastPrinted>2023-02-27T02:52:04Z</cp:lastPrinted>
  <dcterms:created xsi:type="dcterms:W3CDTF">2023-02-13T10:27:07Z</dcterms:created>
  <dcterms:modified xsi:type="dcterms:W3CDTF">2023-03-31T13:42:54Z</dcterms:modified>
</cp:coreProperties>
</file>